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79" r:id="rId3"/>
    <p:sldId id="271" r:id="rId4"/>
    <p:sldId id="273" r:id="rId5"/>
    <p:sldId id="274" r:id="rId6"/>
    <p:sldId id="275" r:id="rId7"/>
    <p:sldId id="276" r:id="rId8"/>
    <p:sldId id="259" r:id="rId9"/>
    <p:sldId id="257" r:id="rId10"/>
    <p:sldId id="260" r:id="rId11"/>
    <p:sldId id="261" r:id="rId12"/>
    <p:sldId id="277" r:id="rId13"/>
    <p:sldId id="263" r:id="rId14"/>
    <p:sldId id="264" r:id="rId15"/>
    <p:sldId id="268" r:id="rId16"/>
    <p:sldId id="269" r:id="rId17"/>
    <p:sldId id="266" r:id="rId18"/>
    <p:sldId id="267" r:id="rId19"/>
    <p:sldId id="278" r:id="rId20"/>
    <p:sldId id="281" r:id="rId21"/>
  </p:sldIdLst>
  <p:sldSz cx="9144000" cy="6858000" type="screen4x3"/>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CD50205-3393-4599-8BDD-76D04B76F3D4}" type="datetimeFigureOut">
              <a:rPr lang="el-GR" smtClean="0"/>
              <a:pPr/>
              <a:t>2/1/2017</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2C9DDDB-DFD1-4F2A-A10F-37EBBD007EAE}" type="slidenum">
              <a:rPr lang="el-GR" smtClean="0"/>
              <a:pPr/>
              <a:t>‹#›</a:t>
            </a:fld>
            <a:endParaRPr lang="el-GR"/>
          </a:p>
        </p:txBody>
      </p:sp>
    </p:spTree>
    <p:extLst>
      <p:ext uri="{BB962C8B-B14F-4D97-AF65-F5344CB8AC3E}">
        <p14:creationId xmlns:p14="http://schemas.microsoft.com/office/powerpoint/2010/main" val="271200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282347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5842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800683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421932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191491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05682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17153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1221923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397485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601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F8B005AD-854B-486D-9C72-F4F8D2531D1A}" type="slidenum">
              <a:rPr lang="el-GR" smtClean="0"/>
              <a:pPr>
                <a:defRPr/>
              </a:pPr>
              <a:t>20</a:t>
            </a:fld>
            <a:endParaRPr lang="el-GR"/>
          </a:p>
        </p:txBody>
      </p:sp>
    </p:spTree>
    <p:extLst>
      <p:ext uri="{BB962C8B-B14F-4D97-AF65-F5344CB8AC3E}">
        <p14:creationId xmlns:p14="http://schemas.microsoft.com/office/powerpoint/2010/main" val="297674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349961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2395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358398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412545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70580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98727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19870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BA04B2C-7C6A-4446-B0D5-DF108524E6B1}"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00582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2/1/2017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rv1\Users\spring07\Desktop\E2 AROMA\ONE HYDE PARK\PHOTOS\arc1.jpg"/>
          <p:cNvPicPr>
            <a:picLocks noChangeAspect="1" noChangeArrowheads="1"/>
          </p:cNvPicPr>
          <p:nvPr/>
        </p:nvPicPr>
        <p:blipFill>
          <a:blip r:embed="rId2" cstate="print">
            <a:duotone>
              <a:prstClr val="black"/>
              <a:schemeClr val="accent1">
                <a:tint val="45000"/>
                <a:satMod val="400000"/>
              </a:schemeClr>
            </a:duotone>
          </a:blip>
          <a:srcRect t="34375" b="33333"/>
          <a:stretch>
            <a:fillRect/>
          </a:stretch>
        </p:blipFill>
        <p:spPr bwMode="auto">
          <a:xfrm>
            <a:off x="0" y="2357430"/>
            <a:ext cx="9144000" cy="2214578"/>
          </a:xfrm>
          <a:prstGeom prst="rect">
            <a:avLst/>
          </a:prstGeom>
          <a:noFill/>
        </p:spPr>
      </p:pic>
      <p:sp>
        <p:nvSpPr>
          <p:cNvPr id="6" name="Rectangle 8"/>
          <p:cNvSpPr>
            <a:spLocks noChangeArrowheads="1"/>
          </p:cNvSpPr>
          <p:nvPr/>
        </p:nvSpPr>
        <p:spPr bwMode="auto">
          <a:xfrm>
            <a:off x="4191000" y="2362200"/>
            <a:ext cx="4953000" cy="762000"/>
          </a:xfrm>
          <a:prstGeom prst="rect">
            <a:avLst/>
          </a:prstGeom>
          <a:solidFill>
            <a:schemeClr val="tx1"/>
          </a:solidFill>
          <a:ln w="9525">
            <a:solidFill>
              <a:schemeClr val="tx1"/>
            </a:solidFill>
            <a:miter lim="800000"/>
            <a:headEnd/>
            <a:tailEnd/>
          </a:ln>
        </p:spPr>
        <p:txBody>
          <a:bodyPr wrap="none" anchor="ctr"/>
          <a:lstStyle/>
          <a:p>
            <a:r>
              <a:rPr lang="en-US" dirty="0" smtClean="0">
                <a:latin typeface="Corbel" pitchFamily="34" charset="0"/>
              </a:rPr>
              <a:t>F</a:t>
            </a:r>
            <a:endParaRPr lang="el-GR" dirty="0">
              <a:latin typeface="Corbel" pitchFamily="34" charset="0"/>
            </a:endParaRPr>
          </a:p>
        </p:txBody>
      </p:sp>
      <p:sp>
        <p:nvSpPr>
          <p:cNvPr id="10" name="Title 1"/>
          <p:cNvSpPr txBox="1">
            <a:spLocks/>
          </p:cNvSpPr>
          <p:nvPr/>
        </p:nvSpPr>
        <p:spPr bwMode="auto">
          <a:xfrm>
            <a:off x="4429124" y="2428868"/>
            <a:ext cx="4714876" cy="609600"/>
          </a:xfrm>
          <a:prstGeom prst="rect">
            <a:avLst/>
          </a:prstGeom>
          <a:noFill/>
          <a:ln w="9525">
            <a:noFill/>
            <a:miter lim="800000"/>
            <a:headEnd/>
            <a:tailEnd/>
          </a:ln>
        </p:spPr>
        <p:txBody>
          <a:bodyPr/>
          <a:lstStyle/>
          <a:p>
            <a:pPr algn="r"/>
            <a:r>
              <a:rPr lang="en-US" sz="2000" dirty="0" smtClean="0">
                <a:solidFill>
                  <a:schemeClr val="bg1"/>
                </a:solidFill>
                <a:latin typeface="Corbel" pitchFamily="34" charset="0"/>
              </a:rPr>
              <a:t>Aero Diffusion </a:t>
            </a:r>
          </a:p>
          <a:p>
            <a:pPr algn="r"/>
            <a:r>
              <a:rPr lang="en-US" sz="2000" dirty="0" smtClean="0">
                <a:solidFill>
                  <a:schemeClr val="bg1"/>
                </a:solidFill>
                <a:latin typeface="Corbel" pitchFamily="34" charset="0"/>
              </a:rPr>
              <a:t>Technical Specifications</a:t>
            </a:r>
            <a:endParaRPr lang="en-US" sz="2000" dirty="0">
              <a:solidFill>
                <a:schemeClr val="bg1"/>
              </a:solidFill>
              <a:latin typeface="Corbel" pitchFamily="34" charset="0"/>
            </a:endParaRPr>
          </a:p>
        </p:txBody>
      </p:sp>
      <p:pic>
        <p:nvPicPr>
          <p:cNvPr id="9" name="Picture 2" descr="C:\FRANCHISE\MARKETING &amp; MORE\LOGO SPRINGAIR\NEW\SPRING AIR LOGO NEO.jpg"/>
          <p:cNvPicPr>
            <a:picLocks noChangeAspect="1" noChangeArrowheads="1"/>
          </p:cNvPicPr>
          <p:nvPr/>
        </p:nvPicPr>
        <p:blipFill>
          <a:blip r:embed="rId3" cstate="print"/>
          <a:srcRect/>
          <a:stretch>
            <a:fillRect/>
          </a:stretch>
        </p:blipFill>
        <p:spPr bwMode="auto">
          <a:xfrm>
            <a:off x="7007925" y="500042"/>
            <a:ext cx="2136075" cy="1600204"/>
          </a:xfrm>
          <a:prstGeom prst="rect">
            <a:avLst/>
          </a:prstGeom>
          <a:noFill/>
        </p:spPr>
      </p:pic>
      <p:sp>
        <p:nvSpPr>
          <p:cNvPr id="7" name="Title 1"/>
          <p:cNvSpPr txBox="1">
            <a:spLocks/>
          </p:cNvSpPr>
          <p:nvPr/>
        </p:nvSpPr>
        <p:spPr bwMode="auto">
          <a:xfrm>
            <a:off x="5029200" y="5214950"/>
            <a:ext cx="4114800" cy="609600"/>
          </a:xfrm>
          <a:prstGeom prst="rect">
            <a:avLst/>
          </a:prstGeom>
          <a:noFill/>
          <a:ln w="9525">
            <a:noFill/>
            <a:miter lim="800000"/>
            <a:headEnd/>
            <a:tailEnd/>
          </a:ln>
        </p:spPr>
        <p:txBody>
          <a:bodyPr/>
          <a:lstStyle/>
          <a:p>
            <a:pPr algn="r"/>
            <a:r>
              <a:rPr lang="en-US" sz="2400" dirty="0" err="1" smtClean="0">
                <a:latin typeface="Corbel" pitchFamily="34" charset="0"/>
              </a:rPr>
              <a:t>CryptoScent</a:t>
            </a:r>
            <a:r>
              <a:rPr lang="en-US" sz="2400" dirty="0" smtClean="0">
                <a:latin typeface="Corbel" pitchFamily="34" charset="0"/>
              </a:rPr>
              <a:t>®</a:t>
            </a:r>
            <a:endParaRPr lang="en-US" sz="2400" dirty="0">
              <a:latin typeface="Corbel" pitchFamily="34" charset="0"/>
            </a:endParaRPr>
          </a:p>
        </p:txBody>
      </p:sp>
      <p:pic>
        <p:nvPicPr>
          <p:cNvPr id="12" name="Picture 2" descr="\\srv1\Users\spring07\Desktop\E2 AROMA\E2 AROMA\PRODUCTS\DISPENSERS\Smart Air_Maxi.JPG"/>
          <p:cNvPicPr>
            <a:picLocks noChangeAspect="1" noChangeArrowheads="1"/>
          </p:cNvPicPr>
          <p:nvPr/>
        </p:nvPicPr>
        <p:blipFill>
          <a:blip r:embed="rId4" cstate="print"/>
          <a:srcRect/>
          <a:stretch>
            <a:fillRect/>
          </a:stretch>
        </p:blipFill>
        <p:spPr bwMode="auto">
          <a:xfrm>
            <a:off x="642910" y="1928802"/>
            <a:ext cx="2516760" cy="3173413"/>
          </a:xfrm>
          <a:prstGeom prst="rect">
            <a:avLst/>
          </a:prstGeom>
          <a:noFill/>
          <a:effectLst>
            <a:glow rad="63500">
              <a:schemeClr val="accent1">
                <a:satMod val="175000"/>
                <a:alpha val="40000"/>
              </a:schemeClr>
            </a:glow>
          </a:effectLst>
          <a:scene3d>
            <a:camera prst="orthographicFront"/>
            <a:lightRig rig="threePt" dir="t"/>
          </a:scene3d>
          <a:sp3d>
            <a:bevelT/>
          </a:sp3d>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25" name="Title 1"/>
          <p:cNvSpPr txBox="1">
            <a:spLocks/>
          </p:cNvSpPr>
          <p:nvPr/>
        </p:nvSpPr>
        <p:spPr>
          <a:xfrm>
            <a:off x="500034" y="2285992"/>
            <a:ext cx="8258204" cy="814382"/>
          </a:xfrm>
          <a:prstGeom prst="rect">
            <a:avLst/>
          </a:prstGeom>
        </p:spPr>
        <p:txBody>
          <a:bodyPr vert="horz" lIns="91440" tIns="45720" rIns="91440" bIns="45720" rtlCol="0" anchor="ctr">
            <a:noAutofit/>
          </a:bodyPr>
          <a:lstStyle/>
          <a:p>
            <a:pPr marL="342900" indent="-342900" algn="just">
              <a:buFontTx/>
              <a:buAutoNum type="arabicParenR"/>
            </a:pPr>
            <a:r>
              <a:rPr lang="en-US" sz="1600" dirty="0" smtClean="0">
                <a:solidFill>
                  <a:schemeClr val="bg1"/>
                </a:solidFill>
                <a:latin typeface="Corbel" pitchFamily="34" charset="0"/>
              </a:rPr>
              <a:t>We press </a:t>
            </a:r>
            <a:r>
              <a:rPr lang="en-US" sz="1600" b="1" dirty="0" smtClean="0">
                <a:solidFill>
                  <a:srgbClr val="0070C0"/>
                </a:solidFill>
                <a:latin typeface="Corbel" pitchFamily="34" charset="0"/>
              </a:rPr>
              <a:t>PR</a:t>
            </a:r>
            <a:r>
              <a:rPr lang="en-US" sz="1600" b="1" dirty="0" smtClean="0">
                <a:solidFill>
                  <a:schemeClr val="bg1"/>
                </a:solidFill>
                <a:latin typeface="Corbel" pitchFamily="34" charset="0"/>
              </a:rPr>
              <a:t> </a:t>
            </a:r>
            <a:r>
              <a:rPr lang="en-US" sz="1600" dirty="0" smtClean="0">
                <a:solidFill>
                  <a:schemeClr val="bg1"/>
                </a:solidFill>
                <a:latin typeface="Corbel" pitchFamily="34" charset="0"/>
              </a:rPr>
              <a:t>button for 3 seconds  and we have the days of the week on the screen. Using the </a:t>
            </a:r>
            <a:r>
              <a:rPr lang="en-US" sz="2800" dirty="0" smtClean="0">
                <a:solidFill>
                  <a:srgbClr val="0070C0"/>
                </a:solidFill>
                <a:latin typeface="Corbel" pitchFamily="34" charset="0"/>
              </a:rPr>
              <a:t>+</a:t>
            </a:r>
            <a:r>
              <a:rPr lang="en-US" sz="2800" dirty="0" smtClean="0">
                <a:solidFill>
                  <a:schemeClr val="bg1"/>
                </a:solidFill>
                <a:latin typeface="Corbel" pitchFamily="34" charset="0"/>
              </a:rPr>
              <a:t> </a:t>
            </a:r>
            <a:r>
              <a:rPr lang="en-US" sz="1600" dirty="0" smtClean="0">
                <a:solidFill>
                  <a:schemeClr val="bg1"/>
                </a:solidFill>
                <a:latin typeface="Corbel" pitchFamily="34" charset="0"/>
              </a:rPr>
              <a:t>button  we move the cursor among the days and with the                 button we underline the days that we want to function</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Title 1"/>
          <p:cNvSpPr txBox="1">
            <a:spLocks/>
          </p:cNvSpPr>
          <p:nvPr/>
        </p:nvSpPr>
        <p:spPr>
          <a:xfrm>
            <a:off x="500034" y="1214422"/>
            <a:ext cx="8258204" cy="814382"/>
          </a:xfrm>
          <a:prstGeom prst="rect">
            <a:avLst/>
          </a:prstGeom>
        </p:spPr>
        <p:txBody>
          <a:bodyPr vert="horz" lIns="91440" tIns="45720" rIns="91440" bIns="45720" rtlCol="0" anchor="ctr">
            <a:noAutofit/>
          </a:bodyPr>
          <a:lstStyle/>
          <a:p>
            <a:pPr marL="342900" indent="-342900" algn="just"/>
            <a:r>
              <a:rPr lang="en-US" sz="1600" b="1" dirty="0" smtClean="0">
                <a:solidFill>
                  <a:schemeClr val="bg1"/>
                </a:solidFill>
                <a:latin typeface="Corbel" pitchFamily="34" charset="0"/>
              </a:rPr>
              <a:t>Daily customized programming</a:t>
            </a:r>
          </a:p>
        </p:txBody>
      </p:sp>
      <p:sp>
        <p:nvSpPr>
          <p:cNvPr id="11" name="Title 1"/>
          <p:cNvSpPr txBox="1">
            <a:spLocks/>
          </p:cNvSpPr>
          <p:nvPr/>
        </p:nvSpPr>
        <p:spPr>
          <a:xfrm>
            <a:off x="428596" y="3429000"/>
            <a:ext cx="8258204" cy="1000132"/>
          </a:xfrm>
          <a:prstGeom prst="rect">
            <a:avLst/>
          </a:prstGeom>
        </p:spPr>
        <p:txBody>
          <a:bodyPr vert="horz" lIns="91440" tIns="45720" rIns="91440" bIns="45720" rtlCol="0" anchor="ctr">
            <a:noAutofit/>
          </a:bodyPr>
          <a:lstStyle/>
          <a:p>
            <a:pPr marL="342900" indent="-342900" algn="just">
              <a:buAutoNum type="arabicParenR" startAt="2"/>
            </a:pPr>
            <a:r>
              <a:rPr lang="en-US" sz="1600" dirty="0" smtClean="0">
                <a:solidFill>
                  <a:schemeClr val="bg1"/>
                </a:solidFill>
                <a:latin typeface="Corbel" pitchFamily="34" charset="0"/>
              </a:rPr>
              <a:t>We press </a:t>
            </a:r>
            <a:r>
              <a:rPr lang="en-US" sz="1600" b="1" dirty="0" smtClean="0">
                <a:solidFill>
                  <a:srgbClr val="0070C0"/>
                </a:solidFill>
                <a:latin typeface="Corbel" pitchFamily="34" charset="0"/>
              </a:rPr>
              <a:t>SET</a:t>
            </a:r>
            <a:r>
              <a:rPr lang="en-US" sz="1600" dirty="0" smtClean="0">
                <a:solidFill>
                  <a:schemeClr val="bg1"/>
                </a:solidFill>
                <a:latin typeface="Corbel" pitchFamily="34" charset="0"/>
              </a:rPr>
              <a:t> and the indication is </a:t>
            </a:r>
            <a:r>
              <a:rPr lang="en-US" sz="1600" b="1" dirty="0" smtClean="0">
                <a:solidFill>
                  <a:schemeClr val="bg1"/>
                </a:solidFill>
                <a:latin typeface="Corbel" pitchFamily="34" charset="0"/>
              </a:rPr>
              <a:t>ON1</a:t>
            </a:r>
            <a:r>
              <a:rPr lang="en-US" sz="1600" dirty="0" smtClean="0">
                <a:solidFill>
                  <a:schemeClr val="bg1"/>
                </a:solidFill>
                <a:latin typeface="Corbel" pitchFamily="34" charset="0"/>
              </a:rPr>
              <a:t> for the chosen days from step 1. Using the </a:t>
            </a:r>
            <a:r>
              <a:rPr lang="en-US" sz="2800" dirty="0" smtClean="0">
                <a:solidFill>
                  <a:srgbClr val="0070C0"/>
                </a:solidFill>
                <a:latin typeface="Corbel" pitchFamily="34" charset="0"/>
              </a:rPr>
              <a:t>+</a:t>
            </a:r>
            <a:r>
              <a:rPr lang="en-US" sz="2800" dirty="0" smtClean="0">
                <a:solidFill>
                  <a:schemeClr val="bg1"/>
                </a:solidFill>
                <a:latin typeface="Corbel" pitchFamily="34" charset="0"/>
              </a:rPr>
              <a:t> </a:t>
            </a:r>
            <a:r>
              <a:rPr lang="en-US" sz="1600" dirty="0" smtClean="0">
                <a:solidFill>
                  <a:schemeClr val="bg1"/>
                </a:solidFill>
                <a:latin typeface="Corbel" pitchFamily="34" charset="0"/>
              </a:rPr>
              <a:t>button                                   we adjust the time in which we want the device to </a:t>
            </a:r>
            <a:r>
              <a:rPr lang="en-US" sz="1600" b="1" dirty="0" smtClean="0">
                <a:solidFill>
                  <a:schemeClr val="bg1"/>
                </a:solidFill>
                <a:latin typeface="Corbel" pitchFamily="34" charset="0"/>
              </a:rPr>
              <a:t>start operating </a:t>
            </a:r>
            <a:r>
              <a:rPr lang="en-US" sz="1600" dirty="0" smtClean="0">
                <a:solidFill>
                  <a:schemeClr val="bg1"/>
                </a:solidFill>
                <a:latin typeface="Corbel" pitchFamily="34" charset="0"/>
              </a:rPr>
              <a:t>and we press</a:t>
            </a:r>
          </a:p>
          <a:p>
            <a:pPr marL="342900" indent="-342900" algn="just"/>
            <a:r>
              <a:rPr lang="en-US" sz="1600" dirty="0" smtClean="0">
                <a:solidFill>
                  <a:schemeClr val="bg1"/>
                </a:solidFill>
                <a:latin typeface="Corbel" pitchFamily="34" charset="0"/>
              </a:rPr>
              <a:t>	Using the </a:t>
            </a:r>
            <a:r>
              <a:rPr lang="en-US" sz="2800" dirty="0" smtClean="0">
                <a:solidFill>
                  <a:srgbClr val="0070C0"/>
                </a:solidFill>
                <a:latin typeface="Corbel" pitchFamily="34" charset="0"/>
              </a:rPr>
              <a:t>+</a:t>
            </a:r>
            <a:r>
              <a:rPr lang="en-US" sz="2800" dirty="0" smtClean="0">
                <a:solidFill>
                  <a:schemeClr val="bg1"/>
                </a:solidFill>
                <a:latin typeface="Corbel" pitchFamily="34" charset="0"/>
              </a:rPr>
              <a:t> </a:t>
            </a:r>
            <a:r>
              <a:rPr lang="en-US" sz="1600" dirty="0" smtClean="0">
                <a:solidFill>
                  <a:schemeClr val="bg1"/>
                </a:solidFill>
                <a:latin typeface="Corbel" pitchFamily="34" charset="0"/>
              </a:rPr>
              <a:t>button we adjust the minutes of the starting  working hour of the device</a:t>
            </a:r>
          </a:p>
        </p:txBody>
      </p:sp>
      <p:pic>
        <p:nvPicPr>
          <p:cNvPr id="16" name="Picture 4" descr="C:\Documents and Settings\rouki\Επιφάνεια εργασίας\enter.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858016" y="2571744"/>
            <a:ext cx="571504" cy="285752"/>
          </a:xfrm>
          <a:prstGeom prst="rect">
            <a:avLst/>
          </a:prstGeom>
          <a:noFill/>
          <a:scene3d>
            <a:camera prst="orthographicFront">
              <a:rot lat="0" lon="11099999" rev="0"/>
            </a:camera>
            <a:lightRig rig="threePt" dir="t"/>
          </a:scene3d>
        </p:spPr>
      </p:pic>
      <p:pic>
        <p:nvPicPr>
          <p:cNvPr id="17" name="Picture 4" descr="C:\Documents and Settings\rouki\Επιφάνεια εργασίας\enter.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572396" y="3786190"/>
            <a:ext cx="571504" cy="285752"/>
          </a:xfrm>
          <a:prstGeom prst="rect">
            <a:avLst/>
          </a:prstGeom>
          <a:noFill/>
          <a:scene3d>
            <a:camera prst="orthographicFront">
              <a:rot lat="0" lon="11099999" rev="0"/>
            </a:camera>
            <a:lightRig rig="threePt" dir="t"/>
          </a:scene3d>
        </p:spPr>
      </p:pic>
      <p:sp>
        <p:nvSpPr>
          <p:cNvPr id="18" name="Title 1"/>
          <p:cNvSpPr txBox="1">
            <a:spLocks/>
          </p:cNvSpPr>
          <p:nvPr/>
        </p:nvSpPr>
        <p:spPr>
          <a:xfrm>
            <a:off x="428596" y="4643446"/>
            <a:ext cx="8258204" cy="100013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3)   We press </a:t>
            </a:r>
            <a:r>
              <a:rPr lang="en-US" sz="1600" b="1" dirty="0" smtClean="0">
                <a:solidFill>
                  <a:srgbClr val="0070C0"/>
                </a:solidFill>
                <a:latin typeface="Corbel" pitchFamily="34" charset="0"/>
              </a:rPr>
              <a:t>SET</a:t>
            </a:r>
            <a:r>
              <a:rPr lang="en-US" sz="1600" dirty="0" smtClean="0">
                <a:solidFill>
                  <a:srgbClr val="0070C0"/>
                </a:solidFill>
                <a:latin typeface="Corbel" pitchFamily="34" charset="0"/>
              </a:rPr>
              <a:t> </a:t>
            </a:r>
            <a:r>
              <a:rPr lang="en-US" sz="1600" dirty="0" smtClean="0">
                <a:solidFill>
                  <a:schemeClr val="bg1"/>
                </a:solidFill>
                <a:latin typeface="Corbel" pitchFamily="34" charset="0"/>
              </a:rPr>
              <a:t>and the indication is </a:t>
            </a:r>
            <a:r>
              <a:rPr lang="en-US" sz="1600" b="1" dirty="0" smtClean="0">
                <a:solidFill>
                  <a:schemeClr val="bg1"/>
                </a:solidFill>
                <a:latin typeface="Corbel" pitchFamily="34" charset="0"/>
              </a:rPr>
              <a:t>OFF1</a:t>
            </a:r>
            <a:r>
              <a:rPr lang="en-US" sz="1600" dirty="0" smtClean="0">
                <a:solidFill>
                  <a:schemeClr val="bg1"/>
                </a:solidFill>
                <a:latin typeface="Corbel" pitchFamily="34" charset="0"/>
              </a:rPr>
              <a:t> for the chosen days from step 1. Using the </a:t>
            </a:r>
            <a:r>
              <a:rPr lang="en-US" sz="2800" dirty="0" smtClean="0">
                <a:solidFill>
                  <a:srgbClr val="0070C0"/>
                </a:solidFill>
                <a:latin typeface="Corbel" pitchFamily="34" charset="0"/>
              </a:rPr>
              <a:t>+</a:t>
            </a:r>
            <a:r>
              <a:rPr lang="en-US" sz="2800" dirty="0" smtClean="0">
                <a:solidFill>
                  <a:schemeClr val="bg1"/>
                </a:solidFill>
                <a:latin typeface="Corbel" pitchFamily="34" charset="0"/>
              </a:rPr>
              <a:t> </a:t>
            </a:r>
            <a:r>
              <a:rPr lang="en-US" sz="1600" dirty="0" smtClean="0">
                <a:solidFill>
                  <a:schemeClr val="bg1"/>
                </a:solidFill>
                <a:latin typeface="Corbel" pitchFamily="34" charset="0"/>
              </a:rPr>
              <a:t>button                                   we adjust the time in which we want the device to </a:t>
            </a:r>
            <a:r>
              <a:rPr lang="en-US" sz="1600" b="1" dirty="0" smtClean="0">
                <a:solidFill>
                  <a:schemeClr val="bg1"/>
                </a:solidFill>
                <a:latin typeface="Corbel" pitchFamily="34" charset="0"/>
              </a:rPr>
              <a:t>stop operating </a:t>
            </a:r>
            <a:r>
              <a:rPr lang="en-US" sz="1600" dirty="0" smtClean="0">
                <a:solidFill>
                  <a:schemeClr val="bg1"/>
                </a:solidFill>
                <a:latin typeface="Corbel" pitchFamily="34" charset="0"/>
              </a:rPr>
              <a:t>and we press</a:t>
            </a:r>
          </a:p>
          <a:p>
            <a:pPr marL="342900" indent="-342900" algn="just"/>
            <a:r>
              <a:rPr lang="en-US" sz="1600" dirty="0" smtClean="0">
                <a:solidFill>
                  <a:schemeClr val="bg1"/>
                </a:solidFill>
                <a:latin typeface="Corbel" pitchFamily="34" charset="0"/>
              </a:rPr>
              <a:t>	Using the </a:t>
            </a:r>
            <a:r>
              <a:rPr lang="en-US" sz="2800" dirty="0" smtClean="0">
                <a:solidFill>
                  <a:srgbClr val="0070C0"/>
                </a:solidFill>
                <a:latin typeface="Corbel" pitchFamily="34" charset="0"/>
              </a:rPr>
              <a:t>+</a:t>
            </a:r>
            <a:r>
              <a:rPr lang="en-US" sz="2800" dirty="0" smtClean="0">
                <a:solidFill>
                  <a:schemeClr val="bg1"/>
                </a:solidFill>
                <a:latin typeface="Corbel" pitchFamily="34" charset="0"/>
              </a:rPr>
              <a:t> </a:t>
            </a:r>
            <a:r>
              <a:rPr lang="en-US" sz="1600" dirty="0" smtClean="0">
                <a:solidFill>
                  <a:schemeClr val="bg1"/>
                </a:solidFill>
                <a:latin typeface="Corbel" pitchFamily="34" charset="0"/>
              </a:rPr>
              <a:t>button we adjust the minutes of the ending working hour of the device</a:t>
            </a:r>
          </a:p>
        </p:txBody>
      </p:sp>
      <p:pic>
        <p:nvPicPr>
          <p:cNvPr id="21" name="Picture 4" descr="C:\Documents and Settings\rouki\Επιφάνεια εργασίας\enter.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500958" y="5000636"/>
            <a:ext cx="571504" cy="285752"/>
          </a:xfrm>
          <a:prstGeom prst="rect">
            <a:avLst/>
          </a:prstGeom>
          <a:noFill/>
          <a:scene3d>
            <a:camera prst="orthographicFront">
              <a:rot lat="0" lon="11099999" rev="0"/>
            </a:camera>
            <a:lightRig rig="threePt" dir="t"/>
          </a:scene3d>
        </p:spPr>
      </p:pic>
      <p:sp>
        <p:nvSpPr>
          <p:cNvPr id="23" name="Title 1"/>
          <p:cNvSpPr txBox="1">
            <a:spLocks/>
          </p:cNvSpPr>
          <p:nvPr/>
        </p:nvSpPr>
        <p:spPr>
          <a:xfrm>
            <a:off x="500034" y="5786454"/>
            <a:ext cx="8258204" cy="742944"/>
          </a:xfrm>
          <a:prstGeom prst="rect">
            <a:avLst/>
          </a:prstGeom>
        </p:spPr>
        <p:txBody>
          <a:bodyPr vert="horz" lIns="91440" tIns="45720" rIns="91440" bIns="45720" rtlCol="0" anchor="ctr">
            <a:noAutofit/>
          </a:bodyPr>
          <a:lstStyle/>
          <a:p>
            <a:pPr marL="342900" indent="-342900" algn="r"/>
            <a:r>
              <a:rPr lang="en-US" sz="1200" i="1" dirty="0" smtClean="0">
                <a:solidFill>
                  <a:schemeClr val="bg1"/>
                </a:solidFill>
                <a:latin typeface="Corbel" pitchFamily="34" charset="0"/>
              </a:rPr>
              <a:t>(Continue on page 11)</a:t>
            </a:r>
          </a:p>
        </p:txBody>
      </p:sp>
      <p:sp>
        <p:nvSpPr>
          <p:cNvPr id="19"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Programming</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23" name="Title 1"/>
          <p:cNvSpPr txBox="1">
            <a:spLocks/>
          </p:cNvSpPr>
          <p:nvPr/>
        </p:nvSpPr>
        <p:spPr>
          <a:xfrm>
            <a:off x="500034" y="5786454"/>
            <a:ext cx="8258204" cy="814382"/>
          </a:xfrm>
          <a:prstGeom prst="rect">
            <a:avLst/>
          </a:prstGeom>
        </p:spPr>
        <p:txBody>
          <a:bodyPr vert="horz" lIns="91440" tIns="45720" rIns="91440" bIns="45720" rtlCol="0" anchor="ctr">
            <a:noAutofit/>
          </a:bodyPr>
          <a:lstStyle/>
          <a:p>
            <a:pPr marL="342900" indent="-342900" algn="r"/>
            <a:r>
              <a:rPr lang="en-US" sz="1200" i="1" dirty="0" smtClean="0">
                <a:solidFill>
                  <a:schemeClr val="bg1"/>
                </a:solidFill>
                <a:latin typeface="Corbel" pitchFamily="34" charset="0"/>
              </a:rPr>
              <a:t>(Continue from page 10)</a:t>
            </a:r>
          </a:p>
        </p:txBody>
      </p:sp>
      <p:sp>
        <p:nvSpPr>
          <p:cNvPr id="19" name="Title 1"/>
          <p:cNvSpPr txBox="1">
            <a:spLocks/>
          </p:cNvSpPr>
          <p:nvPr/>
        </p:nvSpPr>
        <p:spPr>
          <a:xfrm>
            <a:off x="500034" y="2143116"/>
            <a:ext cx="8258204"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4) 	We press </a:t>
            </a:r>
            <a:r>
              <a:rPr lang="en-US" sz="1600" b="1" dirty="0" smtClean="0">
                <a:solidFill>
                  <a:srgbClr val="0070C0"/>
                </a:solidFill>
                <a:latin typeface="Corbel" pitchFamily="34" charset="0"/>
              </a:rPr>
              <a:t>SET</a:t>
            </a:r>
            <a:r>
              <a:rPr lang="en-US" sz="1600" b="1" dirty="0" smtClean="0">
                <a:solidFill>
                  <a:schemeClr val="bg1"/>
                </a:solidFill>
                <a:latin typeface="Corbel" pitchFamily="34" charset="0"/>
              </a:rPr>
              <a:t> </a:t>
            </a:r>
            <a:r>
              <a:rPr lang="en-US" sz="1600" dirty="0" smtClean="0">
                <a:solidFill>
                  <a:schemeClr val="bg1"/>
                </a:solidFill>
                <a:latin typeface="Corbel" pitchFamily="34" charset="0"/>
              </a:rPr>
              <a:t> and the indication </a:t>
            </a:r>
            <a:r>
              <a:rPr lang="en-US" sz="2400" dirty="0" smtClean="0">
                <a:solidFill>
                  <a:schemeClr val="bg1"/>
                </a:solidFill>
                <a:latin typeface="Corbel" pitchFamily="34" charset="0"/>
              </a:rPr>
              <a:t>00 </a:t>
            </a:r>
            <a:r>
              <a:rPr lang="en-US" sz="1600" dirty="0" smtClean="0">
                <a:solidFill>
                  <a:schemeClr val="bg1"/>
                </a:solidFill>
                <a:latin typeface="Corbel" pitchFamily="34" charset="0"/>
              </a:rPr>
              <a:t>is flashing in the right part of the screen for the days we have chosen. Using the  </a:t>
            </a:r>
            <a:r>
              <a:rPr lang="en-US" sz="2800" dirty="0" smtClean="0">
                <a:solidFill>
                  <a:srgbClr val="0070C0"/>
                </a:solidFill>
                <a:latin typeface="Corbel" pitchFamily="34" charset="0"/>
              </a:rPr>
              <a:t>+</a:t>
            </a:r>
            <a:r>
              <a:rPr lang="en-US" sz="1600" dirty="0" smtClean="0">
                <a:solidFill>
                  <a:schemeClr val="bg1"/>
                </a:solidFill>
                <a:latin typeface="Corbel" pitchFamily="34" charset="0"/>
              </a:rPr>
              <a:t>  button we choose one of the 49 installed programs (intervals) of the fragrances intensity</a:t>
            </a:r>
          </a:p>
        </p:txBody>
      </p:sp>
      <p:sp>
        <p:nvSpPr>
          <p:cNvPr id="20" name="Title 1"/>
          <p:cNvSpPr txBox="1">
            <a:spLocks/>
          </p:cNvSpPr>
          <p:nvPr/>
        </p:nvSpPr>
        <p:spPr>
          <a:xfrm>
            <a:off x="500034" y="3000372"/>
            <a:ext cx="8258204" cy="1143008"/>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5) 	We press </a:t>
            </a:r>
            <a:r>
              <a:rPr lang="en-US" sz="1600" b="1" dirty="0" smtClean="0">
                <a:solidFill>
                  <a:srgbClr val="0070C0"/>
                </a:solidFill>
                <a:latin typeface="Corbel" pitchFamily="34" charset="0"/>
              </a:rPr>
              <a:t>SET </a:t>
            </a:r>
            <a:r>
              <a:rPr lang="en-US" sz="1600" dirty="0" smtClean="0">
                <a:solidFill>
                  <a:srgbClr val="0070C0"/>
                </a:solidFill>
                <a:latin typeface="Corbel" pitchFamily="34" charset="0"/>
              </a:rPr>
              <a:t> </a:t>
            </a:r>
            <a:r>
              <a:rPr lang="en-US" sz="1600" dirty="0" smtClean="0">
                <a:solidFill>
                  <a:schemeClr val="bg1"/>
                </a:solidFill>
                <a:latin typeface="Corbel" pitchFamily="34" charset="0"/>
              </a:rPr>
              <a:t>and we have the remaining days on screen that need programming. Using the  </a:t>
            </a:r>
            <a:r>
              <a:rPr lang="en-US" sz="2800" dirty="0" smtClean="0">
                <a:solidFill>
                  <a:srgbClr val="0070C0"/>
                </a:solidFill>
                <a:latin typeface="Corbel" pitchFamily="34" charset="0"/>
              </a:rPr>
              <a:t>+</a:t>
            </a:r>
            <a:r>
              <a:rPr lang="en-US" sz="1600" dirty="0" smtClean="0">
                <a:solidFill>
                  <a:schemeClr val="bg1"/>
                </a:solidFill>
                <a:latin typeface="Corbel" pitchFamily="34" charset="0"/>
              </a:rPr>
              <a:t>  button we move the cursor under these days and with the                  button we underline the days that we want to adjust</a:t>
            </a:r>
          </a:p>
        </p:txBody>
      </p:sp>
      <p:pic>
        <p:nvPicPr>
          <p:cNvPr id="22" name="Picture 4" descr="C:\Documents and Settings\rouki\Επιφάνεια εργασίας\enter.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2357422" y="4929198"/>
            <a:ext cx="571504" cy="285752"/>
          </a:xfrm>
          <a:prstGeom prst="rect">
            <a:avLst/>
          </a:prstGeom>
          <a:noFill/>
          <a:scene3d>
            <a:camera prst="orthographicFront">
              <a:rot lat="0" lon="11099999" rev="0"/>
            </a:camera>
            <a:lightRig rig="threePt" dir="t"/>
          </a:scene3d>
        </p:spPr>
      </p:pic>
      <p:sp>
        <p:nvSpPr>
          <p:cNvPr id="24" name="Title 1"/>
          <p:cNvSpPr txBox="1">
            <a:spLocks/>
          </p:cNvSpPr>
          <p:nvPr/>
        </p:nvSpPr>
        <p:spPr>
          <a:xfrm>
            <a:off x="500034" y="3857628"/>
            <a:ext cx="8258204"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6)     We repeat STEPS 2,3, 4 and 5 until to complete all the days of the week</a:t>
            </a:r>
          </a:p>
        </p:txBody>
      </p:sp>
      <p:sp>
        <p:nvSpPr>
          <p:cNvPr id="26" name="Title 1"/>
          <p:cNvSpPr txBox="1">
            <a:spLocks/>
          </p:cNvSpPr>
          <p:nvPr/>
        </p:nvSpPr>
        <p:spPr>
          <a:xfrm>
            <a:off x="214282" y="4500570"/>
            <a:ext cx="8501122" cy="1071570"/>
          </a:xfrm>
          <a:prstGeom prst="rect">
            <a:avLst/>
          </a:prstGeom>
        </p:spPr>
        <p:txBody>
          <a:bodyPr vert="horz" lIns="91440" tIns="45720" rIns="91440" bIns="45720" rtlCol="0" anchor="ctr">
            <a:noAutofit/>
          </a:bodyPr>
          <a:lstStyle/>
          <a:p>
            <a:pPr algn="just"/>
            <a:r>
              <a:rPr lang="en-US" sz="1600" dirty="0" smtClean="0">
                <a:solidFill>
                  <a:schemeClr val="bg1"/>
                </a:solidFill>
                <a:latin typeface="Corbel" pitchFamily="34" charset="0"/>
              </a:rPr>
              <a:t>a) Note in the step 4 of the programming:  After the adjustment of the Interval if we choose </a:t>
            </a:r>
            <a:r>
              <a:rPr lang="en-US" sz="1600" b="1" dirty="0" smtClean="0">
                <a:solidFill>
                  <a:schemeClr val="bg1"/>
                </a:solidFill>
                <a:latin typeface="Corbel" pitchFamily="34" charset="0"/>
              </a:rPr>
              <a:t>SET </a:t>
            </a:r>
            <a:r>
              <a:rPr lang="en-US" sz="1600" dirty="0" smtClean="0">
                <a:solidFill>
                  <a:schemeClr val="bg1"/>
                </a:solidFill>
                <a:latin typeface="Corbel" pitchFamily="34" charset="0"/>
              </a:rPr>
              <a:t>and</a:t>
            </a:r>
            <a:r>
              <a:rPr lang="en-US" sz="1600" b="1" dirty="0" smtClean="0">
                <a:solidFill>
                  <a:schemeClr val="bg1"/>
                </a:solidFill>
                <a:latin typeface="Corbel" pitchFamily="34" charset="0"/>
              </a:rPr>
              <a:t> </a:t>
            </a:r>
            <a:r>
              <a:rPr lang="en-US" sz="1600" b="1" u="sng" dirty="0" smtClean="0">
                <a:solidFill>
                  <a:schemeClr val="bg1"/>
                </a:solidFill>
                <a:latin typeface="Corbel" pitchFamily="34" charset="0"/>
              </a:rPr>
              <a:t>at the same time </a:t>
            </a:r>
            <a:r>
              <a:rPr lang="en-US" sz="1600" b="1" dirty="0" smtClean="0">
                <a:solidFill>
                  <a:schemeClr val="bg1"/>
                </a:solidFill>
                <a:latin typeface="Corbel" pitchFamily="34" charset="0"/>
              </a:rPr>
              <a:t>                    </a:t>
            </a:r>
            <a:r>
              <a:rPr lang="en-US" sz="1600" dirty="0" smtClean="0">
                <a:solidFill>
                  <a:schemeClr val="bg1"/>
                </a:solidFill>
                <a:latin typeface="Corbel" pitchFamily="34" charset="0"/>
              </a:rPr>
              <a:t>button  instead of  </a:t>
            </a:r>
            <a:r>
              <a:rPr lang="en-US" sz="1600" b="1" dirty="0" smtClean="0">
                <a:solidFill>
                  <a:srgbClr val="0070C0"/>
                </a:solidFill>
                <a:latin typeface="Corbel" pitchFamily="34" charset="0"/>
              </a:rPr>
              <a:t>SET</a:t>
            </a:r>
            <a:r>
              <a:rPr lang="en-US" sz="1600" dirty="0" smtClean="0">
                <a:solidFill>
                  <a:schemeClr val="bg1"/>
                </a:solidFill>
                <a:latin typeface="Corbel" pitchFamily="34" charset="0"/>
              </a:rPr>
              <a:t> only, we have the indication ON2 for the chosen days. Repeating steps 2,3 and 4 we can program a second function zone for the chosen days</a:t>
            </a:r>
          </a:p>
        </p:txBody>
      </p:sp>
      <p:sp>
        <p:nvSpPr>
          <p:cNvPr id="27" name="Title 1"/>
          <p:cNvSpPr txBox="1">
            <a:spLocks/>
          </p:cNvSpPr>
          <p:nvPr/>
        </p:nvSpPr>
        <p:spPr>
          <a:xfrm>
            <a:off x="500034" y="1214422"/>
            <a:ext cx="8258204" cy="814382"/>
          </a:xfrm>
          <a:prstGeom prst="rect">
            <a:avLst/>
          </a:prstGeom>
        </p:spPr>
        <p:txBody>
          <a:bodyPr vert="horz" lIns="91440" tIns="45720" rIns="91440" bIns="45720" rtlCol="0" anchor="ctr">
            <a:noAutofit/>
          </a:bodyPr>
          <a:lstStyle/>
          <a:p>
            <a:pPr marL="342900" indent="-342900" algn="just"/>
            <a:r>
              <a:rPr lang="en-US" sz="1600" b="1" dirty="0" smtClean="0">
                <a:solidFill>
                  <a:schemeClr val="bg1"/>
                </a:solidFill>
                <a:latin typeface="Corbel" pitchFamily="34" charset="0"/>
              </a:rPr>
              <a:t>Daily customized programming</a:t>
            </a:r>
          </a:p>
        </p:txBody>
      </p:sp>
      <p:sp>
        <p:nvSpPr>
          <p:cNvPr id="28" name="Title 1"/>
          <p:cNvSpPr txBox="1">
            <a:spLocks/>
          </p:cNvSpPr>
          <p:nvPr/>
        </p:nvSpPr>
        <p:spPr>
          <a:xfrm>
            <a:off x="214282" y="5357826"/>
            <a:ext cx="8572560"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b) In case we want for day the device to be </a:t>
            </a:r>
            <a:r>
              <a:rPr lang="en-US" sz="1600" b="1" dirty="0" smtClean="0">
                <a:solidFill>
                  <a:schemeClr val="bg1"/>
                </a:solidFill>
                <a:latin typeface="Corbel" pitchFamily="34" charset="0"/>
              </a:rPr>
              <a:t>OFF </a:t>
            </a:r>
            <a:r>
              <a:rPr lang="en-US" sz="1600" dirty="0" smtClean="0">
                <a:solidFill>
                  <a:schemeClr val="bg1"/>
                </a:solidFill>
                <a:latin typeface="Corbel" pitchFamily="34" charset="0"/>
              </a:rPr>
              <a:t>ex. Sunday we program the Internal 1 </a:t>
            </a:r>
            <a:r>
              <a:rPr lang="en-US" sz="2000" dirty="0" smtClean="0">
                <a:solidFill>
                  <a:schemeClr val="bg1"/>
                </a:solidFill>
                <a:latin typeface="Corbel" pitchFamily="34" charset="0"/>
              </a:rPr>
              <a:t>00</a:t>
            </a:r>
            <a:r>
              <a:rPr lang="en-US" sz="1600" dirty="0" smtClean="0">
                <a:solidFill>
                  <a:schemeClr val="bg1"/>
                </a:solidFill>
                <a:latin typeface="Corbel" pitchFamily="34" charset="0"/>
              </a:rPr>
              <a:t> for that specific day.</a:t>
            </a:r>
          </a:p>
        </p:txBody>
      </p:sp>
      <p:pic>
        <p:nvPicPr>
          <p:cNvPr id="29" name="Picture 4" descr="C:\Documents and Settings\rouki\Επιφάνεια εργασίας\enter.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215074" y="3429000"/>
            <a:ext cx="571504" cy="285752"/>
          </a:xfrm>
          <a:prstGeom prst="rect">
            <a:avLst/>
          </a:prstGeom>
          <a:noFill/>
          <a:scene3d>
            <a:camera prst="orthographicFront">
              <a:rot lat="0" lon="11099999" rev="0"/>
            </a:camera>
            <a:lightRig rig="threePt" dir="t"/>
          </a:scene3d>
        </p:spPr>
      </p:pic>
      <p:sp>
        <p:nvSpPr>
          <p:cNvPr id="17"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8"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Programming</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25" name="Title 1"/>
          <p:cNvSpPr txBox="1">
            <a:spLocks/>
          </p:cNvSpPr>
          <p:nvPr/>
        </p:nvSpPr>
        <p:spPr>
          <a:xfrm>
            <a:off x="457200" y="1828800"/>
            <a:ext cx="8258204" cy="814382"/>
          </a:xfrm>
          <a:prstGeom prst="rect">
            <a:avLst/>
          </a:prstGeom>
        </p:spPr>
        <p:txBody>
          <a:bodyPr vert="horz" lIns="91440" tIns="45720" rIns="91440" bIns="45720" rtlCol="0" anchor="ctr">
            <a:noAutofit/>
          </a:bodyPr>
          <a:lstStyle/>
          <a:p>
            <a:pPr marL="342900" indent="-342900" algn="just">
              <a:buFontTx/>
              <a:buAutoNum type="arabicParenR"/>
            </a:pPr>
            <a:r>
              <a:rPr lang="en-US" sz="1600" dirty="0" smtClean="0">
                <a:solidFill>
                  <a:schemeClr val="bg1"/>
                </a:solidFill>
                <a:latin typeface="Corbel" pitchFamily="34" charset="0"/>
              </a:rPr>
              <a:t>We press </a:t>
            </a:r>
            <a:r>
              <a:rPr lang="en-US" sz="1600" b="1" dirty="0" smtClean="0">
                <a:solidFill>
                  <a:srgbClr val="0070C0"/>
                </a:solidFill>
                <a:latin typeface="Corbel" pitchFamily="34" charset="0"/>
              </a:rPr>
              <a:t>CLOCK</a:t>
            </a:r>
            <a:r>
              <a:rPr lang="en-US" sz="1600" dirty="0" smtClean="0">
                <a:solidFill>
                  <a:schemeClr val="bg1"/>
                </a:solidFill>
                <a:latin typeface="Corbel" pitchFamily="34" charset="0"/>
              </a:rPr>
              <a:t> and the indication  HOUR is displayed. Using the </a:t>
            </a:r>
            <a:r>
              <a:rPr lang="en-US" sz="2400" dirty="0" smtClean="0">
                <a:solidFill>
                  <a:srgbClr val="0070C0"/>
                </a:solidFill>
                <a:latin typeface="Corbel" pitchFamily="34" charset="0"/>
              </a:rPr>
              <a:t>+</a:t>
            </a:r>
            <a:r>
              <a:rPr lang="en-US" sz="1600" dirty="0" smtClean="0">
                <a:solidFill>
                  <a:schemeClr val="bg1"/>
                </a:solidFill>
                <a:latin typeface="Corbel" pitchFamily="34" charset="0"/>
              </a:rPr>
              <a:t> button we set HOUR</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Title 1"/>
          <p:cNvSpPr txBox="1">
            <a:spLocks/>
          </p:cNvSpPr>
          <p:nvPr/>
        </p:nvSpPr>
        <p:spPr>
          <a:xfrm>
            <a:off x="500034" y="1214422"/>
            <a:ext cx="8258204" cy="814382"/>
          </a:xfrm>
          <a:prstGeom prst="rect">
            <a:avLst/>
          </a:prstGeom>
        </p:spPr>
        <p:txBody>
          <a:bodyPr vert="horz" lIns="91440" tIns="45720" rIns="91440" bIns="45720" rtlCol="0" anchor="ctr">
            <a:noAutofit/>
          </a:bodyPr>
          <a:lstStyle/>
          <a:p>
            <a:pPr marL="342900" indent="-342900" algn="just"/>
            <a:r>
              <a:rPr lang="en-US" sz="1600" b="1" dirty="0" smtClean="0">
                <a:solidFill>
                  <a:schemeClr val="bg1"/>
                </a:solidFill>
                <a:latin typeface="Corbel" pitchFamily="34" charset="0"/>
              </a:rPr>
              <a:t>STEPS</a:t>
            </a:r>
          </a:p>
        </p:txBody>
      </p:sp>
      <p:sp>
        <p:nvSpPr>
          <p:cNvPr id="11" name="Title 1"/>
          <p:cNvSpPr txBox="1">
            <a:spLocks/>
          </p:cNvSpPr>
          <p:nvPr/>
        </p:nvSpPr>
        <p:spPr>
          <a:xfrm>
            <a:off x="428596" y="2643182"/>
            <a:ext cx="8258204"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2)   We press </a:t>
            </a:r>
            <a:r>
              <a:rPr lang="en-US" sz="1600" b="1" dirty="0" smtClean="0">
                <a:solidFill>
                  <a:schemeClr val="bg1"/>
                </a:solidFill>
                <a:latin typeface="Corbel" pitchFamily="34" charset="0"/>
              </a:rPr>
              <a:t>         </a:t>
            </a:r>
            <a:r>
              <a:rPr lang="en-US" sz="1600" dirty="0" smtClean="0">
                <a:solidFill>
                  <a:schemeClr val="bg1"/>
                </a:solidFill>
                <a:latin typeface="Corbel" pitchFamily="34" charset="0"/>
              </a:rPr>
              <a:t> and the indication MINUTES is displayed. Using the </a:t>
            </a:r>
            <a:r>
              <a:rPr lang="en-US" sz="2800" dirty="0" smtClean="0">
                <a:solidFill>
                  <a:srgbClr val="0070C0"/>
                </a:solidFill>
                <a:latin typeface="Corbel" pitchFamily="34" charset="0"/>
              </a:rPr>
              <a:t>+</a:t>
            </a:r>
            <a:r>
              <a:rPr lang="en-US" sz="1600" dirty="0" smtClean="0">
                <a:solidFill>
                  <a:schemeClr val="bg1"/>
                </a:solidFill>
                <a:latin typeface="Corbel" pitchFamily="34" charset="0"/>
              </a:rPr>
              <a:t> button we set MINUTES</a:t>
            </a:r>
          </a:p>
        </p:txBody>
      </p:sp>
      <p:pic>
        <p:nvPicPr>
          <p:cNvPr id="16" name="Picture 4" descr="C:\Documents and Settings\rouki\Επιφάνεια εργασίας\enter.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1785918" y="2857496"/>
            <a:ext cx="500066" cy="250033"/>
          </a:xfrm>
          <a:prstGeom prst="rect">
            <a:avLst/>
          </a:prstGeom>
          <a:noFill/>
          <a:scene3d>
            <a:camera prst="orthographicFront">
              <a:rot lat="0" lon="11099999" rev="0"/>
            </a:camera>
            <a:lightRig rig="threePt" dir="t"/>
          </a:scene3d>
        </p:spPr>
      </p:pic>
      <p:sp>
        <p:nvSpPr>
          <p:cNvPr id="17" name="Title 1"/>
          <p:cNvSpPr txBox="1">
            <a:spLocks/>
          </p:cNvSpPr>
          <p:nvPr/>
        </p:nvSpPr>
        <p:spPr>
          <a:xfrm>
            <a:off x="428596" y="3500438"/>
            <a:ext cx="8258204"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3)   We press          . The days of the week will be shown on the screen. Using the  </a:t>
            </a:r>
            <a:r>
              <a:rPr lang="en-US" sz="2800" dirty="0" smtClean="0">
                <a:solidFill>
                  <a:srgbClr val="0070C0"/>
                </a:solidFill>
                <a:latin typeface="Corbel" pitchFamily="34" charset="0"/>
              </a:rPr>
              <a:t>+</a:t>
            </a:r>
            <a:r>
              <a:rPr lang="en-US" sz="2000" dirty="0" smtClean="0">
                <a:solidFill>
                  <a:srgbClr val="0070C0"/>
                </a:solidFill>
                <a:latin typeface="Corbel" pitchFamily="34" charset="0"/>
              </a:rPr>
              <a:t> </a:t>
            </a:r>
            <a:r>
              <a:rPr lang="en-US" sz="1600" dirty="0" smtClean="0">
                <a:solidFill>
                  <a:schemeClr val="bg1"/>
                </a:solidFill>
                <a:latin typeface="Corbel" pitchFamily="34" charset="0"/>
              </a:rPr>
              <a:t>button</a:t>
            </a:r>
            <a:r>
              <a:rPr lang="en-US" sz="2000" dirty="0" smtClean="0">
                <a:solidFill>
                  <a:srgbClr val="0070C0"/>
                </a:solidFill>
                <a:latin typeface="Corbel" pitchFamily="34" charset="0"/>
              </a:rPr>
              <a:t> </a:t>
            </a:r>
            <a:r>
              <a:rPr lang="en-US" sz="1600" dirty="0" smtClean="0">
                <a:solidFill>
                  <a:schemeClr val="bg1"/>
                </a:solidFill>
                <a:latin typeface="Corbel" pitchFamily="34" charset="0"/>
              </a:rPr>
              <a:t>we move the cursor to the current day </a:t>
            </a:r>
          </a:p>
        </p:txBody>
      </p:sp>
      <p:pic>
        <p:nvPicPr>
          <p:cNvPr id="18" name="Picture 4" descr="C:\Documents and Settings\rouki\Επιφάνεια εργασίας\enter.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1714480" y="3714752"/>
            <a:ext cx="500066" cy="250033"/>
          </a:xfrm>
          <a:prstGeom prst="rect">
            <a:avLst/>
          </a:prstGeom>
          <a:noFill/>
          <a:scene3d>
            <a:camera prst="orthographicFront">
              <a:rot lat="0" lon="11099999" rev="0"/>
            </a:camera>
            <a:lightRig rig="threePt" dir="t"/>
          </a:scene3d>
        </p:spPr>
      </p:pic>
      <p:sp>
        <p:nvSpPr>
          <p:cNvPr id="19" name="Title 1"/>
          <p:cNvSpPr txBox="1">
            <a:spLocks/>
          </p:cNvSpPr>
          <p:nvPr/>
        </p:nvSpPr>
        <p:spPr>
          <a:xfrm>
            <a:off x="428596" y="4286256"/>
            <a:ext cx="8258204"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4)   We press </a:t>
            </a:r>
            <a:r>
              <a:rPr lang="en-US" sz="1600" b="1" dirty="0" smtClean="0">
                <a:solidFill>
                  <a:srgbClr val="0070C0"/>
                </a:solidFill>
                <a:latin typeface="Corbel" pitchFamily="34" charset="0"/>
              </a:rPr>
              <a:t>SET</a:t>
            </a:r>
            <a:r>
              <a:rPr lang="en-US" sz="1600" dirty="0" smtClean="0">
                <a:solidFill>
                  <a:schemeClr val="bg1"/>
                </a:solidFill>
                <a:latin typeface="Corbel" pitchFamily="34" charset="0"/>
              </a:rPr>
              <a:t> and the day &amp; time programming has been completed</a:t>
            </a:r>
          </a:p>
        </p:txBody>
      </p:sp>
      <p:sp>
        <p:nvSpPr>
          <p:cNvPr id="21"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Programming</a:t>
            </a: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2984"/>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12"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Installation</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20" name="2 - Θέση κειμένου"/>
          <p:cNvSpPr txBox="1">
            <a:spLocks/>
          </p:cNvSpPr>
          <p:nvPr/>
        </p:nvSpPr>
        <p:spPr>
          <a:xfrm>
            <a:off x="533400" y="1643050"/>
            <a:ext cx="8153400" cy="4681550"/>
          </a:xfrm>
          <a:prstGeom prst="rect">
            <a:avLst/>
          </a:prstGeom>
        </p:spPr>
        <p:txBody>
          <a:bodyPr tIns="0">
            <a:normAutofit/>
          </a:bodyPr>
          <a:lstStyle/>
          <a:p>
            <a:pPr algn="just">
              <a:spcBef>
                <a:spcPct val="20000"/>
              </a:spcBef>
              <a:buClr>
                <a:schemeClr val="tx1"/>
              </a:buClr>
            </a:pPr>
            <a:endParaRPr lang="en-US" sz="1600" b="1" kern="0" dirty="0" smtClean="0">
              <a:solidFill>
                <a:schemeClr val="bg1"/>
              </a:solidFill>
              <a:latin typeface="Corbel" pitchFamily="34" charset="0"/>
            </a:endParaRPr>
          </a:p>
          <a:p>
            <a:pPr algn="just">
              <a:spcBef>
                <a:spcPct val="20000"/>
              </a:spcBef>
              <a:buClr>
                <a:schemeClr val="tx1"/>
              </a:buClr>
            </a:pPr>
            <a:r>
              <a:rPr lang="en-US" sz="1600" b="1" kern="0" dirty="0" smtClean="0">
                <a:solidFill>
                  <a:schemeClr val="bg1"/>
                </a:solidFill>
                <a:latin typeface="Corbel" pitchFamily="34" charset="0"/>
              </a:rPr>
              <a:t>	</a:t>
            </a:r>
          </a:p>
          <a:p>
            <a:pPr algn="just">
              <a:spcBef>
                <a:spcPct val="20000"/>
              </a:spcBef>
              <a:buClr>
                <a:schemeClr val="tx1"/>
              </a:buClr>
            </a:pPr>
            <a:r>
              <a:rPr lang="en-US" sz="1600" b="1" kern="0" dirty="0" smtClean="0">
                <a:solidFill>
                  <a:schemeClr val="bg1"/>
                </a:solidFill>
                <a:latin typeface="Corbel" pitchFamily="34" charset="0"/>
              </a:rPr>
              <a:t>	</a:t>
            </a:r>
            <a:r>
              <a:rPr lang="en-US" sz="1600" kern="0" dirty="0" smtClean="0">
                <a:solidFill>
                  <a:schemeClr val="bg1"/>
                </a:solidFill>
                <a:latin typeface="Corbel" pitchFamily="34" charset="0"/>
              </a:rPr>
              <a:t>It is important to find an insertion point where the plume output will be smoothly drawn into and mixed with the airflow. This usually means those parts of the AHU where the static pressure is negative. Ideal locations include:</a:t>
            </a:r>
          </a:p>
          <a:p>
            <a:pPr algn="just">
              <a:spcBef>
                <a:spcPct val="20000"/>
              </a:spcBef>
              <a:buClr>
                <a:schemeClr val="tx1"/>
              </a:buClr>
            </a:pPr>
            <a:endParaRPr lang="en-US" sz="1600" kern="0" dirty="0" smtClean="0">
              <a:solidFill>
                <a:schemeClr val="bg1"/>
              </a:solidFill>
              <a:latin typeface="Corbel" pitchFamily="34" charset="0"/>
            </a:endParaRPr>
          </a:p>
          <a:p>
            <a:pPr algn="just">
              <a:spcBef>
                <a:spcPct val="20000"/>
              </a:spcBef>
              <a:buClr>
                <a:schemeClr val="bg1"/>
              </a:buClr>
              <a:buFont typeface="Arial" pitchFamily="34" charset="0"/>
              <a:buChar char="•"/>
            </a:pPr>
            <a:r>
              <a:rPr lang="en-US" sz="1600" b="1" kern="0" dirty="0" smtClean="0">
                <a:solidFill>
                  <a:schemeClr val="bg1"/>
                </a:solidFill>
                <a:latin typeface="Corbel" pitchFamily="34" charset="0"/>
              </a:rPr>
              <a:t> </a:t>
            </a:r>
            <a:r>
              <a:rPr lang="en-US" sz="1600" kern="0" dirty="0" smtClean="0">
                <a:solidFill>
                  <a:schemeClr val="bg1"/>
                </a:solidFill>
                <a:latin typeface="Corbel" pitchFamily="34" charset="0"/>
              </a:rPr>
              <a:t>Before the supply fan with injection through the wall of the AHU. Positioning immediately before the fan and after the coils if possible or in the mixed air chamber.</a:t>
            </a:r>
          </a:p>
          <a:p>
            <a:pPr algn="just">
              <a:spcBef>
                <a:spcPct val="20000"/>
              </a:spcBef>
              <a:buClr>
                <a:schemeClr val="bg1"/>
              </a:buClr>
              <a:buFont typeface="Arial" pitchFamily="34" charset="0"/>
              <a:buChar char="•"/>
            </a:pPr>
            <a:r>
              <a:rPr lang="en-US" sz="1600" kern="0" dirty="0" smtClean="0">
                <a:solidFill>
                  <a:schemeClr val="bg1"/>
                </a:solidFill>
                <a:latin typeface="Corbel" pitchFamily="34" charset="0"/>
              </a:rPr>
              <a:t> Outside the AHU in the Supply duct.</a:t>
            </a:r>
          </a:p>
          <a:p>
            <a:pPr algn="just">
              <a:spcBef>
                <a:spcPct val="20000"/>
              </a:spcBef>
              <a:buClr>
                <a:schemeClr val="bg1"/>
              </a:buClr>
              <a:buFont typeface="Arial" pitchFamily="34" charset="0"/>
              <a:buChar char="•"/>
            </a:pPr>
            <a:endParaRPr lang="en-US" sz="1600" kern="0" dirty="0" smtClean="0">
              <a:solidFill>
                <a:schemeClr val="bg1"/>
              </a:solidFill>
              <a:latin typeface="Corbel" pitchFamily="34" charset="0"/>
            </a:endParaRPr>
          </a:p>
          <a:p>
            <a:pPr algn="just">
              <a:spcBef>
                <a:spcPct val="20000"/>
              </a:spcBef>
              <a:buClr>
                <a:schemeClr val="bg1"/>
              </a:buClr>
            </a:pPr>
            <a:r>
              <a:rPr lang="en-US" sz="1600" kern="0" dirty="0" smtClean="0">
                <a:solidFill>
                  <a:schemeClr val="bg1"/>
                </a:solidFill>
                <a:latin typeface="Corbel" pitchFamily="34" charset="0"/>
              </a:rPr>
              <a:t>Best practice when installing in an AHU is to place the injection tube after the heating and cooling coils. If this not possible, the Plume output can pass over hot water, steam, chilled water, and DX coils.</a:t>
            </a:r>
          </a:p>
          <a:p>
            <a:pPr>
              <a:spcBef>
                <a:spcPct val="20000"/>
              </a:spcBef>
              <a:buClr>
                <a:schemeClr val="tx1"/>
              </a:buClr>
            </a:pPr>
            <a:endParaRPr lang="en-US" sz="1600" kern="0" dirty="0" smtClean="0">
              <a:solidFill>
                <a:schemeClr val="bg1"/>
              </a:solidFill>
              <a:latin typeface="Corbel" pitchFamily="34" charset="0"/>
            </a:endParaRPr>
          </a:p>
        </p:txBody>
      </p:sp>
      <p:sp>
        <p:nvSpPr>
          <p:cNvPr id="17"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20" name="2 - Θέση κειμένου"/>
          <p:cNvSpPr txBox="1">
            <a:spLocks/>
          </p:cNvSpPr>
          <p:nvPr/>
        </p:nvSpPr>
        <p:spPr>
          <a:xfrm>
            <a:off x="533400" y="1643050"/>
            <a:ext cx="8153400" cy="4681550"/>
          </a:xfrm>
          <a:prstGeom prst="rect">
            <a:avLst/>
          </a:prstGeom>
        </p:spPr>
        <p:txBody>
          <a:bodyPr tIns="0">
            <a:normAutofit/>
          </a:bodyPr>
          <a:lstStyle/>
          <a:p>
            <a:pPr algn="just">
              <a:spcBef>
                <a:spcPct val="20000"/>
              </a:spcBef>
              <a:buClr>
                <a:schemeClr val="tx1"/>
              </a:buClr>
            </a:pPr>
            <a:endParaRPr lang="en-US" sz="1600" b="1" kern="0" dirty="0" smtClean="0">
              <a:solidFill>
                <a:schemeClr val="bg1"/>
              </a:solidFill>
              <a:latin typeface="Corbel" pitchFamily="34" charset="0"/>
            </a:endParaRPr>
          </a:p>
          <a:p>
            <a:pPr algn="just">
              <a:spcBef>
                <a:spcPct val="20000"/>
              </a:spcBef>
              <a:buClr>
                <a:schemeClr val="tx1"/>
              </a:buClr>
            </a:pPr>
            <a:r>
              <a:rPr lang="en-US" sz="1600" b="1" kern="0" dirty="0" smtClean="0">
                <a:solidFill>
                  <a:schemeClr val="bg1"/>
                </a:solidFill>
                <a:latin typeface="Corbel" pitchFamily="34" charset="0"/>
              </a:rPr>
              <a:t>	</a:t>
            </a:r>
          </a:p>
          <a:p>
            <a:pPr algn="just">
              <a:lnSpc>
                <a:spcPct val="150000"/>
              </a:lnSpc>
              <a:spcBef>
                <a:spcPct val="20000"/>
              </a:spcBef>
              <a:buClr>
                <a:schemeClr val="tx1"/>
              </a:buClr>
            </a:pPr>
            <a:r>
              <a:rPr lang="en-US" sz="1600" b="1" kern="0" dirty="0" smtClean="0">
                <a:solidFill>
                  <a:schemeClr val="bg1"/>
                </a:solidFill>
                <a:latin typeface="Corbel" pitchFamily="34" charset="0"/>
              </a:rPr>
              <a:t>	</a:t>
            </a:r>
            <a:r>
              <a:rPr lang="en-US" sz="1600" kern="0" dirty="0" smtClean="0">
                <a:solidFill>
                  <a:schemeClr val="bg1"/>
                </a:solidFill>
                <a:latin typeface="Corbel" pitchFamily="34" charset="0"/>
              </a:rPr>
              <a:t>The best location for the Appliance is below the injector tube. The injector hose should be run upward as short a distance as possible and NEVER MORE THAN 20 cm. If an upward injector hose run is not possible, care should be taken support the hose to prevent sagging or any low spot in the run to avoid any possibility of condensation and liquid collection which will block the plume output. Give the hose a light upward slant along its run. The hose must  not be run horizontally. A strong tape (such as Venture tape) may be used to support short runs.</a:t>
            </a:r>
          </a:p>
          <a:p>
            <a:pPr>
              <a:spcBef>
                <a:spcPct val="20000"/>
              </a:spcBef>
              <a:buClr>
                <a:schemeClr val="tx1"/>
              </a:buClr>
            </a:pPr>
            <a:endParaRPr lang="en-US" sz="1600" kern="0" dirty="0" smtClean="0">
              <a:solidFill>
                <a:schemeClr val="bg1"/>
              </a:solidFill>
              <a:latin typeface="Corbel" pitchFamily="34" charset="0"/>
            </a:endParaRPr>
          </a:p>
        </p:txBody>
      </p:sp>
      <p:sp>
        <p:nvSpPr>
          <p:cNvPr id="17"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Installation</a:t>
            </a:r>
          </a:p>
        </p:txBody>
      </p:sp>
      <p:sp>
        <p:nvSpPr>
          <p:cNvPr id="18"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9"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pic>
        <p:nvPicPr>
          <p:cNvPr id="25" name="Picture 2" descr="\\srv1\Users\spring07\Desktop\1.1.JPG"/>
          <p:cNvPicPr>
            <a:picLocks noChangeAspect="1" noChangeArrowheads="1"/>
          </p:cNvPicPr>
          <p:nvPr/>
        </p:nvPicPr>
        <p:blipFill>
          <a:blip r:embed="rId4" cstate="print"/>
          <a:srcRect l="24976"/>
          <a:stretch>
            <a:fillRect/>
          </a:stretch>
        </p:blipFill>
        <p:spPr bwMode="auto">
          <a:xfrm>
            <a:off x="3357554" y="2500306"/>
            <a:ext cx="4721049" cy="3576051"/>
          </a:xfrm>
          <a:prstGeom prst="rect">
            <a:avLst/>
          </a:prstGeom>
          <a:noFill/>
        </p:spPr>
      </p:pic>
      <p:pic>
        <p:nvPicPr>
          <p:cNvPr id="26" name="Picture 2" descr="\\srv1\Users\spring07\Desktop\1.1.JPG"/>
          <p:cNvPicPr>
            <a:picLocks noChangeAspect="1" noChangeArrowheads="1"/>
          </p:cNvPicPr>
          <p:nvPr/>
        </p:nvPicPr>
        <p:blipFill>
          <a:blip r:embed="rId5" cstate="print"/>
          <a:srcRect b="94007"/>
          <a:stretch>
            <a:fillRect/>
          </a:stretch>
        </p:blipFill>
        <p:spPr bwMode="auto">
          <a:xfrm>
            <a:off x="1928794" y="2500306"/>
            <a:ext cx="1431862" cy="3571900"/>
          </a:xfrm>
          <a:prstGeom prst="rect">
            <a:avLst/>
          </a:prstGeom>
          <a:noFill/>
        </p:spPr>
      </p:pic>
      <p:sp>
        <p:nvSpPr>
          <p:cNvPr id="27" name="16 - Ορθογώνιο"/>
          <p:cNvSpPr/>
          <p:nvPr/>
        </p:nvSpPr>
        <p:spPr>
          <a:xfrm>
            <a:off x="2285984" y="4929198"/>
            <a:ext cx="1122423" cy="276999"/>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err="1" smtClean="0">
                <a:solidFill>
                  <a:schemeClr val="bg1">
                    <a:lumMod val="50000"/>
                  </a:schemeClr>
                </a:solidFill>
                <a:latin typeface="Corbel" pitchFamily="34" charset="0"/>
              </a:rPr>
              <a:t>CryptoScent</a:t>
            </a:r>
            <a:r>
              <a:rPr lang="en-US" sz="1200" b="1" dirty="0" smtClean="0">
                <a:solidFill>
                  <a:schemeClr val="bg1">
                    <a:lumMod val="50000"/>
                  </a:schemeClr>
                </a:solidFill>
                <a:latin typeface="Corbel" pitchFamily="34" charset="0"/>
              </a:rPr>
              <a:t> </a:t>
            </a:r>
            <a:r>
              <a:rPr lang="en-US" sz="1200" b="1" dirty="0" smtClean="0">
                <a:solidFill>
                  <a:schemeClr val="bg1">
                    <a:lumMod val="50000"/>
                  </a:schemeClr>
                </a:solidFill>
              </a:rPr>
              <a:t>®</a:t>
            </a:r>
            <a:endParaRPr lang="el-GR" sz="1200" b="1" dirty="0">
              <a:solidFill>
                <a:schemeClr val="bg1">
                  <a:lumMod val="50000"/>
                </a:schemeClr>
              </a:solidFill>
            </a:endParaRPr>
          </a:p>
        </p:txBody>
      </p:sp>
      <p:sp>
        <p:nvSpPr>
          <p:cNvPr id="28" name="16 - Ορθογώνιο"/>
          <p:cNvSpPr/>
          <p:nvPr/>
        </p:nvSpPr>
        <p:spPr>
          <a:xfrm>
            <a:off x="2285984" y="3286124"/>
            <a:ext cx="1143007" cy="276999"/>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chemeClr val="bg1">
                    <a:lumMod val="50000"/>
                  </a:schemeClr>
                </a:solidFill>
                <a:latin typeface="Corbel" pitchFamily="34" charset="0"/>
              </a:rPr>
              <a:t>Injector tube</a:t>
            </a:r>
            <a:endParaRPr lang="el-GR" sz="1200" b="1" dirty="0">
              <a:solidFill>
                <a:schemeClr val="bg1">
                  <a:lumMod val="50000"/>
                </a:schemeClr>
              </a:solidFill>
            </a:endParaRPr>
          </a:p>
        </p:txBody>
      </p:sp>
      <p:sp>
        <p:nvSpPr>
          <p:cNvPr id="17"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Installation</a:t>
            </a:r>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8"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pic>
        <p:nvPicPr>
          <p:cNvPr id="4098" name="Picture 2" descr="\\srv1\Users\spring07\Desktop\2.2.JPG"/>
          <p:cNvPicPr>
            <a:picLocks noChangeAspect="1" noChangeArrowheads="1"/>
          </p:cNvPicPr>
          <p:nvPr/>
        </p:nvPicPr>
        <p:blipFill>
          <a:blip r:embed="rId4" cstate="print"/>
          <a:srcRect/>
          <a:stretch>
            <a:fillRect/>
          </a:stretch>
        </p:blipFill>
        <p:spPr bwMode="auto">
          <a:xfrm>
            <a:off x="1071538" y="2643182"/>
            <a:ext cx="7555955" cy="2643206"/>
          </a:xfrm>
          <a:prstGeom prst="rect">
            <a:avLst/>
          </a:prstGeom>
          <a:noFill/>
        </p:spPr>
      </p:pic>
      <p:sp>
        <p:nvSpPr>
          <p:cNvPr id="16"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Installation</a:t>
            </a:r>
          </a:p>
        </p:txBody>
      </p:sp>
      <p:sp>
        <p:nvSpPr>
          <p:cNvPr id="19"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20" name="2 - Θέση κειμένου"/>
          <p:cNvSpPr txBox="1">
            <a:spLocks/>
          </p:cNvSpPr>
          <p:nvPr/>
        </p:nvSpPr>
        <p:spPr>
          <a:xfrm>
            <a:off x="533400" y="1643050"/>
            <a:ext cx="8153400" cy="4681550"/>
          </a:xfrm>
          <a:prstGeom prst="rect">
            <a:avLst/>
          </a:prstGeom>
        </p:spPr>
        <p:txBody>
          <a:bodyPr tIns="0">
            <a:normAutofit/>
          </a:bodyPr>
          <a:lstStyle/>
          <a:p>
            <a:pPr algn="just">
              <a:spcBef>
                <a:spcPct val="20000"/>
              </a:spcBef>
              <a:buClr>
                <a:schemeClr val="tx1"/>
              </a:buClr>
            </a:pPr>
            <a:endParaRPr lang="en-US" sz="1600" b="1" kern="0" dirty="0" smtClean="0">
              <a:solidFill>
                <a:schemeClr val="bg1"/>
              </a:solidFill>
              <a:latin typeface="Corbel" pitchFamily="34" charset="0"/>
            </a:endParaRPr>
          </a:p>
          <a:p>
            <a:pPr algn="just">
              <a:spcBef>
                <a:spcPct val="20000"/>
              </a:spcBef>
              <a:buClr>
                <a:schemeClr val="tx1"/>
              </a:buClr>
            </a:pPr>
            <a:r>
              <a:rPr lang="en-US" sz="1600" b="1" kern="0" dirty="0" smtClean="0">
                <a:solidFill>
                  <a:schemeClr val="bg1"/>
                </a:solidFill>
                <a:latin typeface="Corbel" pitchFamily="34" charset="0"/>
              </a:rPr>
              <a:t>	</a:t>
            </a:r>
          </a:p>
          <a:p>
            <a:pPr marL="457200" indent="-457200" algn="just">
              <a:spcBef>
                <a:spcPct val="20000"/>
              </a:spcBef>
              <a:buClr>
                <a:schemeClr val="bg1"/>
              </a:buClr>
              <a:buFont typeface="+mj-lt"/>
              <a:buAutoNum type="arabicPeriod"/>
            </a:pPr>
            <a:r>
              <a:rPr lang="en-US" sz="1600" b="1" kern="0" dirty="0" smtClean="0">
                <a:solidFill>
                  <a:schemeClr val="bg1"/>
                </a:solidFill>
                <a:latin typeface="Corbel" pitchFamily="34" charset="0"/>
              </a:rPr>
              <a:t> </a:t>
            </a:r>
            <a:r>
              <a:rPr lang="en-US" sz="1600" kern="0" dirty="0" smtClean="0">
                <a:solidFill>
                  <a:schemeClr val="bg1"/>
                </a:solidFill>
                <a:latin typeface="Corbel" pitchFamily="34" charset="0"/>
              </a:rPr>
              <a:t>The appliance is wall- mounted. Place the appliance onto the desired location on the wall or AHU and ensure that is level.</a:t>
            </a:r>
          </a:p>
          <a:p>
            <a:pPr marL="457200" indent="-457200" algn="just">
              <a:spcBef>
                <a:spcPct val="20000"/>
              </a:spcBef>
              <a:buClr>
                <a:schemeClr val="bg1"/>
              </a:buClr>
              <a:buFont typeface="+mj-lt"/>
              <a:buAutoNum type="arabicPeriod"/>
            </a:pPr>
            <a:r>
              <a:rPr lang="en-US" sz="1600" kern="0" dirty="0" smtClean="0">
                <a:solidFill>
                  <a:schemeClr val="bg1"/>
                </a:solidFill>
                <a:latin typeface="Corbel" pitchFamily="34" charset="0"/>
              </a:rPr>
              <a:t>Fasten the metal base of the appliance to the wall or AHU using necessary screws.</a:t>
            </a:r>
          </a:p>
          <a:p>
            <a:pPr marL="457200" indent="-457200" algn="just">
              <a:spcBef>
                <a:spcPct val="20000"/>
              </a:spcBef>
              <a:buClr>
                <a:schemeClr val="bg1"/>
              </a:buClr>
              <a:buFont typeface="+mj-lt"/>
              <a:buAutoNum type="arabicPeriod"/>
            </a:pPr>
            <a:r>
              <a:rPr lang="en-US" sz="1600" kern="0" dirty="0" smtClean="0">
                <a:solidFill>
                  <a:schemeClr val="bg1"/>
                </a:solidFill>
                <a:latin typeface="Corbel" pitchFamily="34" charset="0"/>
              </a:rPr>
              <a:t>Connect the power cord to a junction box or attach an AC plug to the cord and connect to a nearby outlet</a:t>
            </a:r>
          </a:p>
          <a:p>
            <a:pPr marL="457200" indent="-457200" algn="just">
              <a:spcBef>
                <a:spcPct val="20000"/>
              </a:spcBef>
              <a:buClr>
                <a:schemeClr val="bg1"/>
              </a:buClr>
              <a:buFont typeface="+mj-lt"/>
              <a:buAutoNum type="arabicPeriod"/>
            </a:pPr>
            <a:r>
              <a:rPr lang="en-US" sz="1600" kern="0" dirty="0" smtClean="0">
                <a:solidFill>
                  <a:schemeClr val="bg1"/>
                </a:solidFill>
                <a:latin typeface="Corbel" pitchFamily="34" charset="0"/>
              </a:rPr>
              <a:t>Secure the appliance</a:t>
            </a:r>
          </a:p>
          <a:p>
            <a:pPr marL="457200" indent="-457200" algn="just">
              <a:spcBef>
                <a:spcPct val="20000"/>
              </a:spcBef>
              <a:buClr>
                <a:schemeClr val="bg1"/>
              </a:buClr>
              <a:buFont typeface="+mj-lt"/>
              <a:buAutoNum type="arabicPeriod"/>
            </a:pPr>
            <a:endParaRPr lang="en-US" sz="1600" kern="0" dirty="0" smtClean="0">
              <a:solidFill>
                <a:schemeClr val="bg1"/>
              </a:solidFill>
              <a:latin typeface="Corbel" pitchFamily="34" charset="0"/>
            </a:endParaRPr>
          </a:p>
          <a:p>
            <a:pPr marL="457200" indent="-457200" algn="ctr">
              <a:spcBef>
                <a:spcPct val="20000"/>
              </a:spcBef>
              <a:buClr>
                <a:schemeClr val="bg1"/>
              </a:buClr>
            </a:pPr>
            <a:r>
              <a:rPr lang="en-US" sz="1600" b="1" kern="0" dirty="0" smtClean="0">
                <a:solidFill>
                  <a:schemeClr val="bg1"/>
                </a:solidFill>
                <a:latin typeface="Corbel" pitchFamily="34" charset="0"/>
              </a:rPr>
              <a:t>Injector Tube installation</a:t>
            </a:r>
          </a:p>
          <a:p>
            <a:pPr marL="14288" indent="-14288" algn="just">
              <a:spcBef>
                <a:spcPct val="20000"/>
              </a:spcBef>
              <a:buClr>
                <a:schemeClr val="bg1"/>
              </a:buClr>
            </a:pPr>
            <a:r>
              <a:rPr lang="en-US" sz="1600" kern="0" dirty="0" smtClean="0">
                <a:solidFill>
                  <a:schemeClr val="bg1"/>
                </a:solidFill>
                <a:latin typeface="Corbel" pitchFamily="34" charset="0"/>
              </a:rPr>
              <a:t>The injector tube is installed directly into the AHU or ductwork. Its orientation can be adjusted relative to airflow.</a:t>
            </a:r>
          </a:p>
          <a:p>
            <a:pPr marL="14288" indent="-14288" algn="just">
              <a:spcBef>
                <a:spcPct val="20000"/>
              </a:spcBef>
              <a:buClr>
                <a:schemeClr val="bg1"/>
              </a:buClr>
            </a:pPr>
            <a:endParaRPr lang="en-US" sz="1600" kern="0" dirty="0" smtClean="0">
              <a:solidFill>
                <a:schemeClr val="bg1"/>
              </a:solidFill>
              <a:latin typeface="Corbel" pitchFamily="34" charset="0"/>
            </a:endParaRPr>
          </a:p>
          <a:p>
            <a:pPr marL="14288" indent="-14288" algn="just">
              <a:spcBef>
                <a:spcPct val="20000"/>
              </a:spcBef>
              <a:buClr>
                <a:schemeClr val="bg1"/>
              </a:buClr>
              <a:buFont typeface="Arial" pitchFamily="34" charset="0"/>
              <a:buChar char="•"/>
            </a:pPr>
            <a:r>
              <a:rPr lang="en-US" sz="1600" kern="0" dirty="0" smtClean="0">
                <a:solidFill>
                  <a:schemeClr val="bg1"/>
                </a:solidFill>
                <a:latin typeface="Corbel" pitchFamily="34" charset="0"/>
              </a:rPr>
              <a:t> For installations into the negative/ suction side of the AHU fan, orient the tube with the elbow pointed upwards, so that any plume condensation will sip back in the tube.</a:t>
            </a:r>
          </a:p>
          <a:p>
            <a:pPr marL="14288" indent="-14288" algn="just">
              <a:spcBef>
                <a:spcPct val="20000"/>
              </a:spcBef>
              <a:buClr>
                <a:schemeClr val="bg1"/>
              </a:buClr>
            </a:pPr>
            <a:endParaRPr lang="en-US" sz="1600" kern="0" dirty="0" smtClean="0">
              <a:solidFill>
                <a:schemeClr val="bg1"/>
              </a:solidFill>
              <a:latin typeface="Corbel" pitchFamily="34" charset="0"/>
            </a:endParaRPr>
          </a:p>
        </p:txBody>
      </p:sp>
      <p:sp>
        <p:nvSpPr>
          <p:cNvPr id="17"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Installation</a:t>
            </a:r>
          </a:p>
        </p:txBody>
      </p:sp>
      <p:sp>
        <p:nvSpPr>
          <p:cNvPr id="18"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20" name="2 - Θέση κειμένου"/>
          <p:cNvSpPr txBox="1">
            <a:spLocks/>
          </p:cNvSpPr>
          <p:nvPr/>
        </p:nvSpPr>
        <p:spPr>
          <a:xfrm>
            <a:off x="533400" y="1643050"/>
            <a:ext cx="8153400" cy="4681550"/>
          </a:xfrm>
          <a:prstGeom prst="rect">
            <a:avLst/>
          </a:prstGeom>
        </p:spPr>
        <p:txBody>
          <a:bodyPr tIns="0">
            <a:normAutofit/>
          </a:bodyPr>
          <a:lstStyle/>
          <a:p>
            <a:pPr algn="just">
              <a:spcBef>
                <a:spcPct val="20000"/>
              </a:spcBef>
              <a:buClr>
                <a:schemeClr val="tx1"/>
              </a:buClr>
            </a:pPr>
            <a:endParaRPr lang="en-US" sz="1600" b="1" kern="0" dirty="0" smtClean="0">
              <a:solidFill>
                <a:schemeClr val="bg1"/>
              </a:solidFill>
              <a:latin typeface="Corbel" pitchFamily="34" charset="0"/>
            </a:endParaRPr>
          </a:p>
          <a:p>
            <a:pPr algn="just">
              <a:spcBef>
                <a:spcPct val="20000"/>
              </a:spcBef>
              <a:buClr>
                <a:schemeClr val="tx1"/>
              </a:buClr>
            </a:pPr>
            <a:r>
              <a:rPr lang="en-US" sz="1600" b="1" kern="0" dirty="0" smtClean="0">
                <a:solidFill>
                  <a:schemeClr val="bg1"/>
                </a:solidFill>
                <a:latin typeface="Corbel" pitchFamily="34" charset="0"/>
              </a:rPr>
              <a:t>	</a:t>
            </a:r>
            <a:endParaRPr lang="en-US" sz="1600" kern="0" dirty="0" smtClean="0">
              <a:solidFill>
                <a:schemeClr val="bg1"/>
              </a:solidFill>
              <a:latin typeface="Corbel" pitchFamily="34" charset="0"/>
            </a:endParaRPr>
          </a:p>
          <a:p>
            <a:pPr marL="14288" indent="-14288" algn="just">
              <a:spcBef>
                <a:spcPct val="20000"/>
              </a:spcBef>
              <a:buClr>
                <a:schemeClr val="bg1"/>
              </a:buClr>
              <a:buFont typeface="Arial" pitchFamily="34" charset="0"/>
              <a:buChar char="•"/>
            </a:pPr>
            <a:r>
              <a:rPr lang="en-US" sz="1600" kern="0" dirty="0" smtClean="0">
                <a:solidFill>
                  <a:schemeClr val="bg1"/>
                </a:solidFill>
                <a:latin typeface="Corbel" pitchFamily="34" charset="0"/>
              </a:rPr>
              <a:t> For installations after the supply fan, such as in a supply duct, it is necessary to configure and orient the Injector Tube to obtain a good aspiration of the output into the air stream. The injector tube should be pointed in the direction of the airflow and inclined approximately 45° upward. Turbulence in the airflow can prevent even aspiration of the plume. It is best to place the tube in a straight section of duct, and far away from turns. Branches, or cross- section changes as practical, and not immediately after the supply fan.</a:t>
            </a:r>
          </a:p>
          <a:p>
            <a:pPr marL="14288" indent="-14288" algn="just">
              <a:spcBef>
                <a:spcPct val="20000"/>
              </a:spcBef>
              <a:buClr>
                <a:schemeClr val="bg1"/>
              </a:buClr>
            </a:pPr>
            <a:endParaRPr lang="en-US" sz="1600" kern="0" dirty="0" smtClean="0">
              <a:solidFill>
                <a:schemeClr val="bg1"/>
              </a:solidFill>
              <a:latin typeface="Corbel" pitchFamily="34" charset="0"/>
            </a:endParaRPr>
          </a:p>
          <a:p>
            <a:pPr marL="342900" indent="-342900" algn="just">
              <a:spcBef>
                <a:spcPct val="20000"/>
              </a:spcBef>
              <a:buClr>
                <a:schemeClr val="bg1"/>
              </a:buClr>
              <a:buFont typeface="+mj-lt"/>
              <a:buAutoNum type="arabicPeriod"/>
            </a:pPr>
            <a:r>
              <a:rPr lang="en-US" sz="1600" kern="0" dirty="0" smtClean="0">
                <a:solidFill>
                  <a:schemeClr val="bg1"/>
                </a:solidFill>
                <a:latin typeface="Corbel" pitchFamily="34" charset="0"/>
              </a:rPr>
              <a:t>At the insertion point, drill a hole using a ½“ drill bit.</a:t>
            </a:r>
          </a:p>
          <a:p>
            <a:pPr marL="342900" indent="-342900" algn="just">
              <a:spcBef>
                <a:spcPct val="20000"/>
              </a:spcBef>
              <a:buClr>
                <a:schemeClr val="bg1"/>
              </a:buClr>
              <a:buFont typeface="+mj-lt"/>
              <a:buAutoNum type="arabicPeriod"/>
            </a:pPr>
            <a:r>
              <a:rPr lang="en-US" sz="1600" kern="0" dirty="0" smtClean="0">
                <a:solidFill>
                  <a:schemeClr val="bg1"/>
                </a:solidFill>
                <a:latin typeface="Corbel" pitchFamily="34" charset="0"/>
              </a:rPr>
              <a:t>Insert the Injector Tube through the hole</a:t>
            </a:r>
          </a:p>
          <a:p>
            <a:pPr marL="342900" indent="-342900" algn="just">
              <a:spcBef>
                <a:spcPct val="20000"/>
              </a:spcBef>
              <a:buClr>
                <a:schemeClr val="bg1"/>
              </a:buClr>
              <a:buFont typeface="+mj-lt"/>
              <a:buAutoNum type="arabicPeriod"/>
            </a:pPr>
            <a:r>
              <a:rPr lang="en-US" sz="1600" kern="0" dirty="0" smtClean="0">
                <a:solidFill>
                  <a:schemeClr val="bg1"/>
                </a:solidFill>
                <a:latin typeface="Corbel" pitchFamily="34" charset="0"/>
              </a:rPr>
              <a:t>Find an orientation of the injector Tube that appears to produce a good draw of air into the end of the barb.</a:t>
            </a:r>
          </a:p>
          <a:p>
            <a:pPr marL="342900" indent="-342900" algn="just">
              <a:spcBef>
                <a:spcPct val="20000"/>
              </a:spcBef>
              <a:buClr>
                <a:schemeClr val="bg1"/>
              </a:buClr>
              <a:buFont typeface="+mj-lt"/>
              <a:buAutoNum type="arabicPeriod"/>
            </a:pPr>
            <a:r>
              <a:rPr lang="en-US" sz="1600" kern="0" dirty="0" smtClean="0">
                <a:solidFill>
                  <a:schemeClr val="bg1"/>
                </a:solidFill>
                <a:latin typeface="Corbel" pitchFamily="34" charset="0"/>
              </a:rPr>
              <a:t>Fasten the flange using the three #10 sheet metal screws.</a:t>
            </a:r>
          </a:p>
          <a:p>
            <a:pPr marL="342900" indent="-342900" algn="just">
              <a:spcBef>
                <a:spcPct val="20000"/>
              </a:spcBef>
              <a:buClr>
                <a:schemeClr val="bg1"/>
              </a:buClr>
              <a:buFont typeface="+mj-lt"/>
              <a:buAutoNum type="arabicPeriod"/>
            </a:pPr>
            <a:r>
              <a:rPr lang="en-US" sz="1600" kern="0" dirty="0" smtClean="0">
                <a:solidFill>
                  <a:schemeClr val="bg1"/>
                </a:solidFill>
                <a:latin typeface="Corbel" pitchFamily="34" charset="0"/>
              </a:rPr>
              <a:t>Turn the appliance on and verify that a plume is produced</a:t>
            </a:r>
          </a:p>
          <a:p>
            <a:pPr marL="342900" indent="-342900" algn="just">
              <a:spcBef>
                <a:spcPct val="20000"/>
              </a:spcBef>
              <a:buClr>
                <a:schemeClr val="bg1"/>
              </a:buClr>
              <a:buFont typeface="+mj-lt"/>
              <a:buAutoNum type="arabicPeriod"/>
            </a:pPr>
            <a:r>
              <a:rPr lang="en-US" sz="1600" kern="0" dirty="0" smtClean="0">
                <a:solidFill>
                  <a:schemeClr val="bg1"/>
                </a:solidFill>
                <a:latin typeface="Corbel" pitchFamily="34" charset="0"/>
              </a:rPr>
              <a:t>Attach the Injector hose into the hose barb of the Injector Tube</a:t>
            </a:r>
          </a:p>
          <a:p>
            <a:pPr marL="14288" indent="-14288" algn="just">
              <a:spcBef>
                <a:spcPct val="20000"/>
              </a:spcBef>
              <a:buClr>
                <a:schemeClr val="bg1"/>
              </a:buClr>
            </a:pPr>
            <a:endParaRPr lang="en-US" sz="1600" kern="0" dirty="0" smtClean="0">
              <a:solidFill>
                <a:schemeClr val="bg1"/>
              </a:solidFill>
              <a:latin typeface="Corbel" pitchFamily="34" charset="0"/>
            </a:endParaRPr>
          </a:p>
        </p:txBody>
      </p:sp>
      <p:sp>
        <p:nvSpPr>
          <p:cNvPr id="10"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Installation</a:t>
            </a: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20" name="2 - Θέση κειμένου"/>
          <p:cNvSpPr txBox="1">
            <a:spLocks/>
          </p:cNvSpPr>
          <p:nvPr/>
        </p:nvSpPr>
        <p:spPr>
          <a:xfrm>
            <a:off x="533400" y="1357298"/>
            <a:ext cx="8153400" cy="4967302"/>
          </a:xfrm>
          <a:prstGeom prst="rect">
            <a:avLst/>
          </a:prstGeom>
        </p:spPr>
        <p:txBody>
          <a:bodyPr tIns="0">
            <a:normAutofit lnSpcReduction="10000"/>
          </a:bodyPr>
          <a:lstStyle/>
          <a:p>
            <a:pPr algn="just">
              <a:spcBef>
                <a:spcPct val="20000"/>
              </a:spcBef>
              <a:buClr>
                <a:schemeClr val="tx1"/>
              </a:buClr>
            </a:pPr>
            <a:r>
              <a:rPr lang="en-US" sz="1200" b="1" kern="0" dirty="0" err="1" smtClean="0">
                <a:solidFill>
                  <a:schemeClr val="bg1"/>
                </a:solidFill>
              </a:rPr>
              <a:t>CryptoScent</a:t>
            </a:r>
            <a:r>
              <a:rPr lang="en-US" sz="1200" b="1" kern="0" dirty="0" smtClean="0">
                <a:solidFill>
                  <a:schemeClr val="bg1"/>
                </a:solidFill>
              </a:rPr>
              <a:t>®</a:t>
            </a:r>
          </a:p>
          <a:p>
            <a:pPr algn="just">
              <a:spcBef>
                <a:spcPct val="20000"/>
              </a:spcBef>
              <a:buClr>
                <a:schemeClr val="tx1"/>
              </a:buClr>
            </a:pPr>
            <a:endParaRPr lang="en-US" sz="1200" b="1" kern="0" dirty="0" smtClean="0">
              <a:solidFill>
                <a:schemeClr val="bg1"/>
              </a:solidFill>
            </a:endParaRPr>
          </a:p>
          <a:p>
            <a:pPr algn="just">
              <a:spcBef>
                <a:spcPct val="20000"/>
              </a:spcBef>
              <a:buClr>
                <a:schemeClr val="tx1"/>
              </a:buClr>
            </a:pPr>
            <a:r>
              <a:rPr lang="en-US" sz="1200" u="sng" kern="0" dirty="0" smtClean="0">
                <a:solidFill>
                  <a:schemeClr val="bg1"/>
                </a:solidFill>
              </a:rPr>
              <a:t>Technical Characteristics</a:t>
            </a:r>
          </a:p>
          <a:p>
            <a:pPr algn="just">
              <a:spcBef>
                <a:spcPct val="20000"/>
              </a:spcBef>
              <a:buClr>
                <a:schemeClr val="tx1"/>
              </a:buClr>
            </a:pPr>
            <a:r>
              <a:rPr lang="en-US" sz="1200" b="1" kern="0" dirty="0" smtClean="0">
                <a:solidFill>
                  <a:schemeClr val="bg1"/>
                </a:solidFill>
              </a:rPr>
              <a:t>Reference</a:t>
            </a:r>
            <a:r>
              <a:rPr lang="en-US" sz="1200" kern="0" dirty="0" smtClean="0">
                <a:solidFill>
                  <a:schemeClr val="bg1"/>
                </a:solidFill>
              </a:rPr>
              <a:t>		</a:t>
            </a:r>
            <a:r>
              <a:rPr lang="en-US" sz="1200" kern="0" dirty="0" err="1" smtClean="0">
                <a:solidFill>
                  <a:schemeClr val="bg1"/>
                </a:solidFill>
              </a:rPr>
              <a:t>CryptoScent</a:t>
            </a:r>
            <a:r>
              <a:rPr lang="en-US" sz="1200" kern="0" dirty="0" smtClean="0">
                <a:solidFill>
                  <a:schemeClr val="bg1"/>
                </a:solidFill>
              </a:rPr>
              <a:t>®</a:t>
            </a:r>
          </a:p>
          <a:p>
            <a:pPr algn="just">
              <a:spcBef>
                <a:spcPct val="20000"/>
              </a:spcBef>
              <a:buClr>
                <a:schemeClr val="tx1"/>
              </a:buClr>
            </a:pPr>
            <a:r>
              <a:rPr lang="en-US" sz="1200" b="1" kern="0" dirty="0" smtClean="0">
                <a:solidFill>
                  <a:schemeClr val="bg1"/>
                </a:solidFill>
              </a:rPr>
              <a:t>Type</a:t>
            </a:r>
            <a:r>
              <a:rPr lang="en-US" sz="1200" kern="0" dirty="0" smtClean="0">
                <a:solidFill>
                  <a:schemeClr val="bg1"/>
                </a:solidFill>
              </a:rPr>
              <a:t>		Cold Evaporation Diffusion device</a:t>
            </a:r>
          </a:p>
          <a:p>
            <a:pPr algn="just">
              <a:spcBef>
                <a:spcPct val="20000"/>
              </a:spcBef>
              <a:buClr>
                <a:schemeClr val="tx1"/>
              </a:buClr>
            </a:pPr>
            <a:r>
              <a:rPr lang="en-US" sz="1200" b="1" kern="0" dirty="0" smtClean="0">
                <a:solidFill>
                  <a:schemeClr val="bg1"/>
                </a:solidFill>
              </a:rPr>
              <a:t>Diameter of particles  	</a:t>
            </a:r>
            <a:r>
              <a:rPr lang="en-US" sz="1200" kern="0" dirty="0" smtClean="0">
                <a:solidFill>
                  <a:schemeClr val="bg1"/>
                </a:solidFill>
              </a:rPr>
              <a:t>300nm to 1</a:t>
            </a:r>
            <a:r>
              <a:rPr lang="el-GR" sz="1200" kern="0" dirty="0" smtClean="0">
                <a:solidFill>
                  <a:schemeClr val="bg1"/>
                </a:solidFill>
              </a:rPr>
              <a:t>μ </a:t>
            </a:r>
            <a:r>
              <a:rPr lang="en-US" sz="1200" kern="0" dirty="0" smtClean="0">
                <a:solidFill>
                  <a:schemeClr val="bg1"/>
                </a:solidFill>
              </a:rPr>
              <a:t>micron</a:t>
            </a:r>
          </a:p>
          <a:p>
            <a:pPr algn="just">
              <a:spcBef>
                <a:spcPct val="20000"/>
              </a:spcBef>
              <a:buClr>
                <a:schemeClr val="tx1"/>
              </a:buClr>
            </a:pPr>
            <a:endParaRPr lang="en-US" sz="1200" kern="0" dirty="0" smtClean="0">
              <a:solidFill>
                <a:schemeClr val="bg1"/>
              </a:solidFill>
            </a:endParaRPr>
          </a:p>
          <a:p>
            <a:pPr algn="just">
              <a:spcBef>
                <a:spcPct val="20000"/>
              </a:spcBef>
              <a:buClr>
                <a:schemeClr val="tx1"/>
              </a:buClr>
            </a:pPr>
            <a:r>
              <a:rPr lang="en-US" sz="1200" u="sng" kern="0" dirty="0" smtClean="0">
                <a:solidFill>
                  <a:schemeClr val="bg1"/>
                </a:solidFill>
              </a:rPr>
              <a:t>Power Input</a:t>
            </a:r>
          </a:p>
          <a:p>
            <a:pPr algn="just">
              <a:spcBef>
                <a:spcPct val="20000"/>
              </a:spcBef>
              <a:buClr>
                <a:schemeClr val="tx1"/>
              </a:buClr>
            </a:pPr>
            <a:r>
              <a:rPr lang="en-US" sz="1200" b="1" kern="0" dirty="0" smtClean="0">
                <a:solidFill>
                  <a:schemeClr val="bg1"/>
                </a:solidFill>
              </a:rPr>
              <a:t>Input</a:t>
            </a:r>
            <a:r>
              <a:rPr lang="en-US" sz="1200" kern="0" dirty="0" smtClean="0">
                <a:solidFill>
                  <a:schemeClr val="bg1"/>
                </a:solidFill>
              </a:rPr>
              <a:t>		100 - 240 VAC at 0.6 A</a:t>
            </a:r>
          </a:p>
          <a:p>
            <a:pPr algn="just">
              <a:spcBef>
                <a:spcPct val="20000"/>
              </a:spcBef>
              <a:buClr>
                <a:schemeClr val="tx1"/>
              </a:buClr>
            </a:pPr>
            <a:r>
              <a:rPr lang="en-US" sz="1200" b="1" kern="0" dirty="0" smtClean="0">
                <a:solidFill>
                  <a:schemeClr val="bg1"/>
                </a:solidFill>
              </a:rPr>
              <a:t>Frequency</a:t>
            </a:r>
            <a:r>
              <a:rPr lang="en-US" sz="1200" kern="0" dirty="0" smtClean="0">
                <a:solidFill>
                  <a:schemeClr val="bg1"/>
                </a:solidFill>
              </a:rPr>
              <a:t> 		50/60 Hz</a:t>
            </a:r>
          </a:p>
          <a:p>
            <a:pPr algn="just">
              <a:spcBef>
                <a:spcPct val="20000"/>
              </a:spcBef>
              <a:buClr>
                <a:schemeClr val="tx1"/>
              </a:buClr>
            </a:pPr>
            <a:r>
              <a:rPr lang="en-US" sz="1200" b="1" kern="0" dirty="0" smtClean="0">
                <a:solidFill>
                  <a:schemeClr val="bg1"/>
                </a:solidFill>
              </a:rPr>
              <a:t>Protection</a:t>
            </a:r>
            <a:r>
              <a:rPr lang="en-US" sz="1200" kern="0" dirty="0" smtClean="0">
                <a:solidFill>
                  <a:schemeClr val="bg1"/>
                </a:solidFill>
              </a:rPr>
              <a:t>		Switching power supply</a:t>
            </a:r>
          </a:p>
          <a:p>
            <a:pPr algn="just">
              <a:spcBef>
                <a:spcPct val="20000"/>
              </a:spcBef>
              <a:buClr>
                <a:schemeClr val="tx1"/>
              </a:buClr>
            </a:pPr>
            <a:r>
              <a:rPr lang="en-US" sz="1200" b="1" kern="0" dirty="0" smtClean="0">
                <a:solidFill>
                  <a:schemeClr val="bg1"/>
                </a:solidFill>
              </a:rPr>
              <a:t>Internal Power</a:t>
            </a:r>
            <a:r>
              <a:rPr lang="en-US" sz="1200" kern="0" dirty="0" smtClean="0">
                <a:solidFill>
                  <a:schemeClr val="bg1"/>
                </a:solidFill>
              </a:rPr>
              <a:t>	12 VDC at 1.5 A</a:t>
            </a:r>
          </a:p>
          <a:p>
            <a:pPr algn="just">
              <a:spcBef>
                <a:spcPct val="20000"/>
              </a:spcBef>
              <a:buClr>
                <a:schemeClr val="tx1"/>
              </a:buClr>
            </a:pPr>
            <a:r>
              <a:rPr lang="en-US" sz="1200" b="1" kern="0" dirty="0" smtClean="0">
                <a:solidFill>
                  <a:schemeClr val="bg1"/>
                </a:solidFill>
              </a:rPr>
              <a:t>Back-up battery</a:t>
            </a:r>
            <a:r>
              <a:rPr lang="en-US" sz="1200" kern="0" dirty="0" smtClean="0">
                <a:solidFill>
                  <a:schemeClr val="bg1"/>
                </a:solidFill>
              </a:rPr>
              <a:t>	Lithium 3V, #CR2032</a:t>
            </a:r>
          </a:p>
          <a:p>
            <a:pPr algn="just">
              <a:spcBef>
                <a:spcPct val="20000"/>
              </a:spcBef>
              <a:buClr>
                <a:schemeClr val="tx1"/>
              </a:buClr>
            </a:pPr>
            <a:r>
              <a:rPr lang="en-US" sz="1200" b="1" kern="0" dirty="0" smtClean="0">
                <a:solidFill>
                  <a:schemeClr val="bg1"/>
                </a:solidFill>
              </a:rPr>
              <a:t>Performance </a:t>
            </a:r>
            <a:r>
              <a:rPr lang="en-US" sz="1200" kern="0" dirty="0" smtClean="0">
                <a:solidFill>
                  <a:schemeClr val="bg1"/>
                </a:solidFill>
              </a:rPr>
              <a:t>		Up to 4.000 m² subject to air flow conditions</a:t>
            </a:r>
          </a:p>
          <a:p>
            <a:pPr algn="just">
              <a:spcBef>
                <a:spcPct val="20000"/>
              </a:spcBef>
              <a:buClr>
                <a:schemeClr val="tx1"/>
              </a:buClr>
            </a:pPr>
            <a:r>
              <a:rPr lang="en-US" sz="1200" b="1" kern="0" dirty="0" smtClean="0">
                <a:solidFill>
                  <a:schemeClr val="bg1"/>
                </a:solidFill>
              </a:rPr>
              <a:t>Control		</a:t>
            </a:r>
            <a:r>
              <a:rPr lang="en-US" sz="1200" kern="0" dirty="0" smtClean="0">
                <a:solidFill>
                  <a:schemeClr val="bg1"/>
                </a:solidFill>
              </a:rPr>
              <a:t>Programmable start &amp; stop times</a:t>
            </a:r>
          </a:p>
          <a:p>
            <a:pPr algn="just">
              <a:spcBef>
                <a:spcPct val="20000"/>
              </a:spcBef>
              <a:buClr>
                <a:schemeClr val="tx1"/>
              </a:buClr>
            </a:pPr>
            <a:r>
              <a:rPr lang="en-US" sz="1200" kern="0" dirty="0" smtClean="0">
                <a:solidFill>
                  <a:schemeClr val="bg1"/>
                </a:solidFill>
              </a:rPr>
              <a:t>		Programmable output 1 to 49</a:t>
            </a:r>
          </a:p>
          <a:p>
            <a:pPr algn="just">
              <a:spcBef>
                <a:spcPct val="20000"/>
              </a:spcBef>
              <a:buClr>
                <a:schemeClr val="tx1"/>
              </a:buClr>
            </a:pPr>
            <a:r>
              <a:rPr lang="en-US" sz="1200" b="1" kern="0" dirty="0" smtClean="0">
                <a:solidFill>
                  <a:schemeClr val="bg1"/>
                </a:solidFill>
              </a:rPr>
              <a:t>Dimensions</a:t>
            </a:r>
          </a:p>
          <a:p>
            <a:pPr algn="just">
              <a:spcBef>
                <a:spcPct val="20000"/>
              </a:spcBef>
              <a:buClr>
                <a:schemeClr val="tx1"/>
              </a:buClr>
            </a:pPr>
            <a:r>
              <a:rPr lang="en-US" sz="1200" kern="0" dirty="0" smtClean="0">
                <a:solidFill>
                  <a:schemeClr val="bg1"/>
                </a:solidFill>
              </a:rPr>
              <a:t>Height x width x depth	 37cm x 28cm x 20cm</a:t>
            </a:r>
          </a:p>
          <a:p>
            <a:pPr algn="just">
              <a:spcBef>
                <a:spcPct val="20000"/>
              </a:spcBef>
              <a:buClr>
                <a:schemeClr val="tx1"/>
              </a:buClr>
            </a:pPr>
            <a:r>
              <a:rPr lang="en-US" sz="1200" kern="0" dirty="0" smtClean="0">
                <a:solidFill>
                  <a:schemeClr val="bg1"/>
                </a:solidFill>
              </a:rPr>
              <a:t>Weight with full container	6,600 </a:t>
            </a:r>
            <a:r>
              <a:rPr lang="en-US" sz="1200" kern="0" dirty="0" err="1" smtClean="0">
                <a:solidFill>
                  <a:schemeClr val="bg1"/>
                </a:solidFill>
              </a:rPr>
              <a:t>kgs</a:t>
            </a:r>
            <a:endParaRPr lang="en-US" sz="1200" kern="0" dirty="0" smtClean="0">
              <a:solidFill>
                <a:schemeClr val="bg1"/>
              </a:solidFill>
            </a:endParaRPr>
          </a:p>
          <a:p>
            <a:pPr algn="just">
              <a:spcBef>
                <a:spcPct val="20000"/>
              </a:spcBef>
              <a:buClr>
                <a:schemeClr val="tx1"/>
              </a:buClr>
            </a:pPr>
            <a:endParaRPr lang="en-US" sz="1200" kern="0" dirty="0" smtClean="0">
              <a:solidFill>
                <a:schemeClr val="bg1"/>
              </a:solidFill>
            </a:endParaRPr>
          </a:p>
          <a:p>
            <a:pPr algn="just">
              <a:spcBef>
                <a:spcPct val="20000"/>
              </a:spcBef>
              <a:buClr>
                <a:schemeClr val="tx1"/>
              </a:buClr>
            </a:pPr>
            <a:r>
              <a:rPr lang="en-US" sz="1200" kern="0" dirty="0" smtClean="0">
                <a:solidFill>
                  <a:schemeClr val="bg1"/>
                </a:solidFill>
              </a:rPr>
              <a:t>Cartridge</a:t>
            </a:r>
          </a:p>
          <a:p>
            <a:pPr algn="just">
              <a:spcBef>
                <a:spcPct val="20000"/>
              </a:spcBef>
              <a:buClr>
                <a:schemeClr val="tx1"/>
              </a:buClr>
            </a:pPr>
            <a:r>
              <a:rPr lang="en-US" sz="1200" kern="0" dirty="0" smtClean="0">
                <a:solidFill>
                  <a:schemeClr val="bg1"/>
                </a:solidFill>
              </a:rPr>
              <a:t>Reservoir		1000ml</a:t>
            </a:r>
          </a:p>
          <a:p>
            <a:pPr algn="just">
              <a:spcBef>
                <a:spcPct val="20000"/>
              </a:spcBef>
              <a:buClr>
                <a:schemeClr val="tx1"/>
              </a:buClr>
            </a:pPr>
            <a:r>
              <a:rPr lang="en-US" sz="1200" kern="0" dirty="0" smtClean="0">
                <a:solidFill>
                  <a:schemeClr val="bg1"/>
                </a:solidFill>
              </a:rPr>
              <a:t>Disposable/Recyclable</a:t>
            </a:r>
          </a:p>
          <a:p>
            <a:pPr algn="just">
              <a:spcBef>
                <a:spcPct val="20000"/>
              </a:spcBef>
              <a:buClr>
                <a:schemeClr val="tx1"/>
              </a:buClr>
            </a:pPr>
            <a:r>
              <a:rPr lang="en-US" sz="1200" kern="0" dirty="0" smtClean="0">
                <a:solidFill>
                  <a:schemeClr val="bg1"/>
                </a:solidFill>
              </a:rPr>
              <a:t>				</a:t>
            </a:r>
            <a:r>
              <a:rPr lang="en-US" sz="1300" kern="0" dirty="0" smtClean="0">
                <a:solidFill>
                  <a:schemeClr val="bg1"/>
                </a:solidFill>
              </a:rPr>
              <a:t>Patented </a:t>
            </a:r>
            <a:r>
              <a:rPr lang="en-US" sz="1300" b="1" kern="0" dirty="0" smtClean="0">
                <a:solidFill>
                  <a:srgbClr val="0070C0"/>
                </a:solidFill>
              </a:rPr>
              <a:t>Spring Air </a:t>
            </a:r>
            <a:endParaRPr lang="en-US" sz="1300" kern="0" dirty="0" smtClean="0">
              <a:solidFill>
                <a:schemeClr val="bg1"/>
              </a:solidFill>
            </a:endParaRPr>
          </a:p>
          <a:p>
            <a:pPr algn="just">
              <a:spcBef>
                <a:spcPct val="20000"/>
              </a:spcBef>
              <a:buClr>
                <a:schemeClr val="tx1"/>
              </a:buClr>
            </a:pPr>
            <a:endParaRPr lang="en-US" sz="1600" kern="0" dirty="0" smtClean="0">
              <a:solidFill>
                <a:schemeClr val="bg1"/>
              </a:solidFill>
              <a:latin typeface="Corbel" pitchFamily="34" charset="0"/>
            </a:endParaRPr>
          </a:p>
        </p:txBody>
      </p:sp>
      <p:sp>
        <p:nvSpPr>
          <p:cNvPr id="10"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Specifications</a:t>
            </a: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12"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Table of Contents</a:t>
            </a:r>
          </a:p>
        </p:txBody>
      </p:sp>
      <p:sp>
        <p:nvSpPr>
          <p:cNvPr id="14"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Title 1"/>
          <p:cNvSpPr txBox="1">
            <a:spLocks/>
          </p:cNvSpPr>
          <p:nvPr/>
        </p:nvSpPr>
        <p:spPr>
          <a:xfrm>
            <a:off x="500034" y="1214422"/>
            <a:ext cx="8258204" cy="4857784"/>
          </a:xfrm>
          <a:prstGeom prst="rect">
            <a:avLst/>
          </a:prstGeom>
        </p:spPr>
        <p:txBody>
          <a:bodyPr vert="horz" lIns="91440" tIns="45720" rIns="91440" bIns="45720" rtlCol="0" anchor="ctr">
            <a:noAutofit/>
          </a:bodyPr>
          <a:lstStyle/>
          <a:p>
            <a:pPr marL="400050" indent="-400050" algn="just">
              <a:lnSpc>
                <a:spcPct val="200000"/>
              </a:lnSpc>
              <a:buAutoNum type="romanUcParenR"/>
            </a:pPr>
            <a:r>
              <a:rPr lang="en-US" dirty="0" smtClean="0">
                <a:solidFill>
                  <a:schemeClr val="bg1"/>
                </a:solidFill>
                <a:latin typeface="Corbel" pitchFamily="34" charset="0"/>
              </a:rPr>
              <a:t>Introduction		</a:t>
            </a:r>
            <a:r>
              <a:rPr lang="en-US" i="1" dirty="0" smtClean="0">
                <a:solidFill>
                  <a:schemeClr val="bg1"/>
                </a:solidFill>
                <a:latin typeface="Corbel" pitchFamily="34" charset="0"/>
              </a:rPr>
              <a:t>p.1</a:t>
            </a:r>
          </a:p>
          <a:p>
            <a:pPr marL="400050" indent="-400050" algn="just">
              <a:lnSpc>
                <a:spcPct val="200000"/>
              </a:lnSpc>
              <a:buAutoNum type="romanUcParenR"/>
            </a:pPr>
            <a:r>
              <a:rPr lang="en-US" dirty="0" smtClean="0">
                <a:solidFill>
                  <a:schemeClr val="bg1"/>
                </a:solidFill>
                <a:latin typeface="Corbel" pitchFamily="34" charset="0"/>
              </a:rPr>
              <a:t>Technology		</a:t>
            </a:r>
            <a:r>
              <a:rPr lang="en-US" i="1" dirty="0" smtClean="0">
                <a:solidFill>
                  <a:schemeClr val="bg1"/>
                </a:solidFill>
                <a:latin typeface="Corbel" pitchFamily="34" charset="0"/>
              </a:rPr>
              <a:t>p.5</a:t>
            </a:r>
          </a:p>
          <a:p>
            <a:pPr marL="400050" indent="-400050" algn="just">
              <a:lnSpc>
                <a:spcPct val="200000"/>
              </a:lnSpc>
              <a:buAutoNum type="romanUcParenR"/>
            </a:pPr>
            <a:r>
              <a:rPr lang="en-US" dirty="0" smtClean="0">
                <a:solidFill>
                  <a:schemeClr val="bg1"/>
                </a:solidFill>
                <a:latin typeface="Corbel" pitchFamily="34" charset="0"/>
              </a:rPr>
              <a:t>Precautions		</a:t>
            </a:r>
            <a:r>
              <a:rPr lang="en-US" i="1" dirty="0" smtClean="0">
                <a:solidFill>
                  <a:schemeClr val="bg1"/>
                </a:solidFill>
                <a:latin typeface="Corbel" pitchFamily="34" charset="0"/>
              </a:rPr>
              <a:t>p.6</a:t>
            </a:r>
          </a:p>
          <a:p>
            <a:pPr marL="400050" indent="-400050" algn="just">
              <a:lnSpc>
                <a:spcPct val="200000"/>
              </a:lnSpc>
              <a:buAutoNum type="romanUcParenR"/>
            </a:pPr>
            <a:r>
              <a:rPr lang="en-US" dirty="0" smtClean="0">
                <a:solidFill>
                  <a:schemeClr val="bg1"/>
                </a:solidFill>
                <a:latin typeface="Corbel" pitchFamily="34" charset="0"/>
              </a:rPr>
              <a:t>General Maintenance	</a:t>
            </a:r>
            <a:r>
              <a:rPr lang="en-US" i="1" dirty="0" smtClean="0">
                <a:solidFill>
                  <a:schemeClr val="bg1"/>
                </a:solidFill>
                <a:latin typeface="Corbel" pitchFamily="34" charset="0"/>
              </a:rPr>
              <a:t>p.7</a:t>
            </a:r>
          </a:p>
          <a:p>
            <a:pPr marL="400050" indent="-400050" algn="just">
              <a:lnSpc>
                <a:spcPct val="200000"/>
              </a:lnSpc>
              <a:buAutoNum type="romanUcParenR"/>
            </a:pPr>
            <a:r>
              <a:rPr lang="en-US" dirty="0" smtClean="0">
                <a:solidFill>
                  <a:schemeClr val="bg1"/>
                </a:solidFill>
                <a:latin typeface="Corbel" pitchFamily="34" charset="0"/>
              </a:rPr>
              <a:t>Programming		</a:t>
            </a:r>
            <a:r>
              <a:rPr lang="en-US" i="1" dirty="0" smtClean="0">
                <a:solidFill>
                  <a:schemeClr val="bg1"/>
                </a:solidFill>
                <a:latin typeface="Corbel" pitchFamily="34" charset="0"/>
              </a:rPr>
              <a:t>p.8</a:t>
            </a:r>
          </a:p>
          <a:p>
            <a:pPr marL="400050" indent="-400050" algn="just">
              <a:lnSpc>
                <a:spcPct val="200000"/>
              </a:lnSpc>
              <a:buAutoNum type="romanUcParenR"/>
            </a:pPr>
            <a:r>
              <a:rPr lang="en-US" dirty="0" smtClean="0">
                <a:solidFill>
                  <a:schemeClr val="bg1"/>
                </a:solidFill>
                <a:latin typeface="Corbel" pitchFamily="34" charset="0"/>
              </a:rPr>
              <a:t>Installation		</a:t>
            </a:r>
            <a:r>
              <a:rPr lang="en-US" i="1" dirty="0" smtClean="0">
                <a:solidFill>
                  <a:schemeClr val="bg1"/>
                </a:solidFill>
                <a:latin typeface="Corbel" pitchFamily="34" charset="0"/>
              </a:rPr>
              <a:t>p.13</a:t>
            </a:r>
          </a:p>
          <a:p>
            <a:pPr marL="400050" indent="-400050" algn="just">
              <a:lnSpc>
                <a:spcPct val="200000"/>
              </a:lnSpc>
              <a:buAutoNum type="romanUcParenR"/>
            </a:pPr>
            <a:r>
              <a:rPr lang="en-US" dirty="0" smtClean="0">
                <a:solidFill>
                  <a:schemeClr val="bg1"/>
                </a:solidFill>
                <a:latin typeface="Corbel" pitchFamily="34" charset="0"/>
              </a:rPr>
              <a:t>Specifications		</a:t>
            </a:r>
            <a:r>
              <a:rPr lang="en-US" i="1" dirty="0" smtClean="0">
                <a:solidFill>
                  <a:schemeClr val="bg1"/>
                </a:solidFill>
                <a:latin typeface="Corbel" pitchFamily="34" charset="0"/>
              </a:rPr>
              <a:t>p.19</a:t>
            </a: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rv1\Users\spring07\Desktop\fresh office.tif"/>
          <p:cNvPicPr>
            <a:picLocks noChangeAspect="1" noChangeArrowheads="1"/>
          </p:cNvPicPr>
          <p:nvPr/>
        </p:nvPicPr>
        <p:blipFill>
          <a:blip r:embed="rId3" cstate="print">
            <a:duotone>
              <a:prstClr val="black"/>
              <a:schemeClr val="accent1">
                <a:tint val="45000"/>
                <a:satMod val="400000"/>
              </a:schemeClr>
            </a:duotone>
          </a:blip>
          <a:srcRect l="41246" r="13240"/>
          <a:stretch>
            <a:fillRect/>
          </a:stretch>
        </p:blipFill>
        <p:spPr bwMode="auto">
          <a:xfrm rot="5400000">
            <a:off x="2607455" y="-892967"/>
            <a:ext cx="3929090" cy="9144000"/>
          </a:xfrm>
          <a:prstGeom prst="rect">
            <a:avLst/>
          </a:prstGeom>
          <a:noFill/>
        </p:spPr>
      </p:pic>
      <p:sp>
        <p:nvSpPr>
          <p:cNvPr id="62500" name="2 - Υπότιτλος"/>
          <p:cNvSpPr txBox="1">
            <a:spLocks/>
          </p:cNvSpPr>
          <p:nvPr/>
        </p:nvSpPr>
        <p:spPr bwMode="auto">
          <a:xfrm>
            <a:off x="5795963" y="4005263"/>
            <a:ext cx="2305050" cy="1295400"/>
          </a:xfrm>
          <a:prstGeom prst="rect">
            <a:avLst/>
          </a:prstGeom>
          <a:noFill/>
          <a:ln w="9525">
            <a:noFill/>
            <a:miter lim="800000"/>
            <a:headEnd/>
            <a:tailEnd/>
          </a:ln>
        </p:spPr>
        <p:txBody>
          <a:bodyPr/>
          <a:lstStyle/>
          <a:p>
            <a:pPr algn="ctr"/>
            <a:endParaRPr lang="el-GR" sz="800" b="1">
              <a:solidFill>
                <a:srgbClr val="FFFFFF"/>
              </a:solidFill>
              <a:latin typeface="Calibri" pitchFamily="34" charset="0"/>
            </a:endParaRPr>
          </a:p>
        </p:txBody>
      </p:sp>
      <p:sp>
        <p:nvSpPr>
          <p:cNvPr id="11" name="2 - Υπότιτλος"/>
          <p:cNvSpPr txBox="1">
            <a:spLocks/>
          </p:cNvSpPr>
          <p:nvPr/>
        </p:nvSpPr>
        <p:spPr>
          <a:xfrm>
            <a:off x="3000364" y="2714620"/>
            <a:ext cx="3429024" cy="2714644"/>
          </a:xfrm>
          <a:prstGeom prst="rect">
            <a:avLst/>
          </a:prstGeom>
        </p:spPr>
        <p:txBody>
          <a:bodyPr vert="horz" lIns="91440" tIns="45720" rIns="91440" bIns="45720" rtlCol="0">
            <a:normAutofit/>
          </a:bodyPr>
          <a:lstStyle/>
          <a:p>
            <a:pPr algn="ctr">
              <a:spcAft>
                <a:spcPts val="0"/>
              </a:spcAft>
            </a:pPr>
            <a:r>
              <a:rPr lang="en-US" sz="3200" dirty="0" smtClean="0">
                <a:solidFill>
                  <a:schemeClr val="bg1"/>
                </a:solidFill>
                <a:latin typeface="Trebuchet MS" pitchFamily="34" charset="0"/>
              </a:rPr>
              <a:t>Revolutionary </a:t>
            </a:r>
            <a:r>
              <a:rPr lang="en-US" sz="2000" dirty="0" smtClean="0">
                <a:solidFill>
                  <a:schemeClr val="bg1"/>
                </a:solidFill>
                <a:latin typeface="Trebuchet MS" pitchFamily="34" charset="0"/>
              </a:rPr>
              <a:t>solutions</a:t>
            </a:r>
            <a:r>
              <a:rPr lang="el-GR" sz="2000" dirty="0" smtClean="0">
                <a:solidFill>
                  <a:schemeClr val="bg1"/>
                </a:solidFill>
                <a:latin typeface="Trebuchet MS" pitchFamily="34" charset="0"/>
              </a:rPr>
              <a:t> </a:t>
            </a:r>
          </a:p>
          <a:p>
            <a:pPr algn="ctr">
              <a:spcAft>
                <a:spcPts val="0"/>
              </a:spcAft>
            </a:pPr>
            <a:r>
              <a:rPr lang="en-US" sz="1600" dirty="0" smtClean="0">
                <a:solidFill>
                  <a:schemeClr val="bg1"/>
                </a:solidFill>
                <a:latin typeface="Trebuchet MS" pitchFamily="34" charset="0"/>
              </a:rPr>
              <a:t>for </a:t>
            </a:r>
            <a:r>
              <a:rPr lang="en-US" sz="3200" dirty="0" smtClean="0">
                <a:solidFill>
                  <a:schemeClr val="bg1"/>
                </a:solidFill>
                <a:latin typeface="Trebuchet MS" pitchFamily="34" charset="0"/>
              </a:rPr>
              <a:t>different</a:t>
            </a:r>
            <a:endParaRPr lang="en-US" sz="1600" dirty="0" smtClean="0">
              <a:solidFill>
                <a:schemeClr val="bg1"/>
              </a:solidFill>
              <a:latin typeface="Trebuchet MS" pitchFamily="34" charset="0"/>
            </a:endParaRPr>
          </a:p>
          <a:p>
            <a:pPr algn="ctr">
              <a:spcAft>
                <a:spcPts val="0"/>
              </a:spcAft>
            </a:pPr>
            <a:r>
              <a:rPr lang="en-US" sz="3200" dirty="0" smtClean="0">
                <a:solidFill>
                  <a:schemeClr val="bg1"/>
                </a:solidFill>
                <a:latin typeface="Trebuchet MS" pitchFamily="34" charset="0"/>
              </a:rPr>
              <a:t>needs</a:t>
            </a:r>
            <a:r>
              <a:rPr lang="en-US" sz="1600" dirty="0" smtClean="0">
                <a:solidFill>
                  <a:schemeClr val="bg1"/>
                </a:solidFill>
                <a:latin typeface="Trebuchet MS" pitchFamily="34" charset="0"/>
              </a:rPr>
              <a:t>…</a:t>
            </a:r>
          </a:p>
        </p:txBody>
      </p:sp>
      <p:pic>
        <p:nvPicPr>
          <p:cNvPr id="7" name="Picture 2" descr="C:\FRANCHISE\MARKETING &amp; MORE\LOGO SPRINGAIR\NEW\SPRING AIR LOGO NEO.jpg"/>
          <p:cNvPicPr>
            <a:picLocks noChangeAspect="1" noChangeArrowheads="1"/>
          </p:cNvPicPr>
          <p:nvPr/>
        </p:nvPicPr>
        <p:blipFill>
          <a:blip r:embed="rId4" cstate="print"/>
          <a:srcRect/>
          <a:stretch>
            <a:fillRect/>
          </a:stretch>
        </p:blipFill>
        <p:spPr bwMode="auto">
          <a:xfrm>
            <a:off x="3714744" y="0"/>
            <a:ext cx="1928826" cy="1444946"/>
          </a:xfrm>
          <a:prstGeom prst="rect">
            <a:avLst/>
          </a:prstGeom>
          <a:noFill/>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12"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Introduction</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Title 1"/>
          <p:cNvSpPr txBox="1">
            <a:spLocks/>
          </p:cNvSpPr>
          <p:nvPr/>
        </p:nvSpPr>
        <p:spPr>
          <a:xfrm>
            <a:off x="500034" y="1214422"/>
            <a:ext cx="8258204" cy="4857784"/>
          </a:xfrm>
          <a:prstGeom prst="rect">
            <a:avLst/>
          </a:prstGeom>
        </p:spPr>
        <p:txBody>
          <a:bodyPr vert="horz" lIns="91440" tIns="45720" rIns="91440" bIns="45720" rtlCol="0" anchor="ctr">
            <a:noAutofit/>
          </a:bodyPr>
          <a:lstStyle/>
          <a:p>
            <a:pPr marL="400050" indent="-400050" algn="just">
              <a:lnSpc>
                <a:spcPct val="200000"/>
              </a:lnSpc>
            </a:pPr>
            <a:r>
              <a:rPr lang="en-US" sz="2000" b="1" i="1" kern="0" dirty="0" smtClean="0">
                <a:solidFill>
                  <a:schemeClr val="bg1"/>
                </a:solidFill>
                <a:latin typeface="Corbel" pitchFamily="34" charset="0"/>
              </a:rPr>
              <a:t>	</a:t>
            </a:r>
            <a:r>
              <a:rPr lang="en-US" b="1" i="1" kern="0" dirty="0" smtClean="0">
                <a:solidFill>
                  <a:schemeClr val="bg1"/>
                </a:solidFill>
                <a:latin typeface="Corbel" pitchFamily="34" charset="0"/>
              </a:rPr>
              <a:t>Aero Diffusion Technology® </a:t>
            </a:r>
            <a:r>
              <a:rPr lang="en-US" kern="0" dirty="0" smtClean="0">
                <a:solidFill>
                  <a:schemeClr val="bg1"/>
                </a:solidFill>
                <a:latin typeface="Corbel" pitchFamily="34" charset="0"/>
              </a:rPr>
              <a:t>can be applied by </a:t>
            </a:r>
            <a:r>
              <a:rPr lang="en-US" kern="0" dirty="0" smtClean="0">
                <a:solidFill>
                  <a:schemeClr val="bg1"/>
                </a:solidFill>
                <a:latin typeface="Corbel" pitchFamily="34" charset="0"/>
              </a:rPr>
              <a:t>3 </a:t>
            </a:r>
            <a:r>
              <a:rPr lang="en-US" kern="0" dirty="0" smtClean="0">
                <a:solidFill>
                  <a:schemeClr val="bg1"/>
                </a:solidFill>
                <a:latin typeface="Corbel" pitchFamily="34" charset="0"/>
              </a:rPr>
              <a:t>different  devices that cover every need. The devices have been designed in order to respond to the demands of any project or area. They are fully programmed and ergonomical.</a:t>
            </a:r>
            <a:endParaRPr lang="en-US" b="1" dirty="0" smtClean="0">
              <a:solidFill>
                <a:schemeClr val="bg1"/>
              </a:solidFill>
              <a:latin typeface="Corbel" pitchFamily="34" charset="0"/>
            </a:endParaRPr>
          </a:p>
        </p:txBody>
      </p:sp>
      <p:sp>
        <p:nvSpPr>
          <p:cNvPr id="11"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srv1\Users\spring07\Desktop\E2 AROMA\ONE HYDE PARK\PHOTOS\arc1.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bg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2 - Θέση κειμένου"/>
          <p:cNvSpPr txBox="1">
            <a:spLocks/>
          </p:cNvSpPr>
          <p:nvPr/>
        </p:nvSpPr>
        <p:spPr>
          <a:xfrm>
            <a:off x="4857752" y="1428736"/>
            <a:ext cx="3505200" cy="4876800"/>
          </a:xfrm>
          <a:prstGeom prst="rect">
            <a:avLst/>
          </a:prstGeom>
        </p:spPr>
        <p:txBody>
          <a:bodyPr tIns="0">
            <a:normAutofit/>
          </a:bodyPr>
          <a:lstStyle/>
          <a:p>
            <a:pPr algn="just">
              <a:spcBef>
                <a:spcPct val="20000"/>
              </a:spcBef>
              <a:buClr>
                <a:schemeClr val="tx1"/>
              </a:buClr>
            </a:pPr>
            <a:endParaRPr lang="en-US" sz="2100" b="1" kern="0" dirty="0" smtClean="0">
              <a:latin typeface="Corbel" pitchFamily="34" charset="0"/>
            </a:endParaRPr>
          </a:p>
          <a:p>
            <a:pPr algn="just">
              <a:spcBef>
                <a:spcPct val="20000"/>
              </a:spcBef>
              <a:buClr>
                <a:schemeClr val="tx1"/>
              </a:buClr>
            </a:pPr>
            <a:r>
              <a:rPr lang="en-US" sz="1400" b="1" kern="0" dirty="0" smtClean="0">
                <a:latin typeface="Corbel" pitchFamily="34" charset="0"/>
              </a:rPr>
              <a:t> </a:t>
            </a:r>
          </a:p>
          <a:p>
            <a:pPr algn="just">
              <a:spcBef>
                <a:spcPct val="20000"/>
              </a:spcBef>
              <a:buClr>
                <a:schemeClr val="tx1"/>
              </a:buClr>
            </a:pPr>
            <a:endParaRPr lang="en-US" sz="1400" kern="0" dirty="0" smtClean="0">
              <a:latin typeface="Corbel" pitchFamily="34" charset="0"/>
            </a:endParaRPr>
          </a:p>
          <a:p>
            <a:pPr algn="just">
              <a:spcBef>
                <a:spcPct val="20000"/>
              </a:spcBef>
              <a:buClr>
                <a:schemeClr val="tx1"/>
              </a:buClr>
            </a:pPr>
            <a:r>
              <a:rPr lang="en-US" b="1" kern="0" dirty="0" err="1" smtClean="0">
                <a:latin typeface="Corbel" pitchFamily="34" charset="0"/>
              </a:rPr>
              <a:t>CryptoScent</a:t>
            </a:r>
            <a:r>
              <a:rPr lang="en-US" b="1" kern="0" dirty="0" smtClean="0">
                <a:latin typeface="Corbel" pitchFamily="34" charset="0"/>
              </a:rPr>
              <a:t>® </a:t>
            </a:r>
            <a:r>
              <a:rPr lang="en-US" sz="1600" kern="0" dirty="0" smtClean="0">
                <a:latin typeface="Corbel" pitchFamily="34" charset="0"/>
              </a:rPr>
              <a:t>has been designed in order to aromatize any kind of large scale spaces through the central ventilation system. It can be applied directly on the HVAC or to the supply duct of the central air-conditioning system.</a:t>
            </a:r>
            <a:endParaRPr lang="en-US" sz="1600" dirty="0" smtClean="0">
              <a:latin typeface="Corbel" pitchFamily="34" charset="0"/>
            </a:endParaRPr>
          </a:p>
          <a:p>
            <a:pPr algn="just"/>
            <a:endParaRPr lang="en-US" sz="1400" dirty="0" smtClean="0">
              <a:latin typeface="Corbel" pitchFamily="34" charset="0"/>
            </a:endParaRPr>
          </a:p>
          <a:p>
            <a:pPr algn="just"/>
            <a:r>
              <a:rPr lang="en-US" b="1" kern="0" dirty="0" err="1" smtClean="0">
                <a:latin typeface="Corbel" pitchFamily="34" charset="0"/>
              </a:rPr>
              <a:t>CryptoScent</a:t>
            </a:r>
            <a:r>
              <a:rPr lang="en-US" b="1" kern="0" dirty="0" smtClean="0">
                <a:latin typeface="Corbel" pitchFamily="34" charset="0"/>
              </a:rPr>
              <a:t>®  </a:t>
            </a:r>
            <a:r>
              <a:rPr lang="en-US" sz="1600" kern="0" dirty="0" smtClean="0">
                <a:latin typeface="Corbel" pitchFamily="34" charset="0"/>
              </a:rPr>
              <a:t>ensures 100% area coverage of large spaces and is suggested in highly demanding projects.</a:t>
            </a:r>
          </a:p>
          <a:p>
            <a:pPr algn="just"/>
            <a:endParaRPr lang="en-US" sz="1400" kern="0" dirty="0" smtClean="0">
              <a:latin typeface="Corbel" pitchFamily="34" charset="0"/>
            </a:endParaRPr>
          </a:p>
          <a:p>
            <a:pPr algn="just"/>
            <a:endParaRPr lang="en-US" sz="1400" kern="0" dirty="0" smtClean="0">
              <a:latin typeface="Corbel" pitchFamily="34" charset="0"/>
            </a:endParaRPr>
          </a:p>
          <a:p>
            <a:pPr algn="just"/>
            <a:endParaRPr lang="en-US" sz="1400" kern="0" dirty="0" smtClean="0">
              <a:latin typeface="Corbel" pitchFamily="34" charset="0"/>
            </a:endParaRPr>
          </a:p>
          <a:p>
            <a:pPr algn="just"/>
            <a:endParaRPr lang="en-US" sz="1400" dirty="0" smtClean="0">
              <a:latin typeface="Corbel" pitchFamily="34" charset="0"/>
            </a:endParaRPr>
          </a:p>
          <a:p>
            <a:pPr algn="just">
              <a:spcBef>
                <a:spcPct val="20000"/>
              </a:spcBef>
              <a:buClr>
                <a:schemeClr val="bg1"/>
              </a:buClr>
            </a:pPr>
            <a:endParaRPr lang="en-US" sz="1400" i="1" kern="0" dirty="0" smtClean="0">
              <a:latin typeface="Corbel" pitchFamily="34" charset="0"/>
            </a:endParaRPr>
          </a:p>
          <a:p>
            <a:pPr algn="just">
              <a:spcBef>
                <a:spcPct val="20000"/>
              </a:spcBef>
              <a:buClr>
                <a:schemeClr val="tx1"/>
              </a:buClr>
            </a:pPr>
            <a:endParaRPr lang="en-US" sz="1400" dirty="0" smtClean="0">
              <a:latin typeface="Corbel" pitchFamily="34" charset="0"/>
            </a:endParaRPr>
          </a:p>
          <a:p>
            <a:pPr algn="just">
              <a:spcBef>
                <a:spcPct val="20000"/>
              </a:spcBef>
              <a:buClr>
                <a:schemeClr val="tx1"/>
              </a:buClr>
            </a:pPr>
            <a:endParaRPr lang="en-US" sz="1400" dirty="0" smtClean="0">
              <a:latin typeface="Corbel" pitchFamily="34" charset="0"/>
            </a:endParaRPr>
          </a:p>
          <a:p>
            <a:pPr algn="just">
              <a:spcBef>
                <a:spcPct val="20000"/>
              </a:spcBef>
              <a:buClr>
                <a:schemeClr val="tx1"/>
              </a:buClr>
            </a:pPr>
            <a:endParaRPr lang="el-GR" sz="1400" dirty="0" smtClean="0">
              <a:latin typeface="Corbel" pitchFamily="34" charset="0"/>
            </a:endParaRPr>
          </a:p>
          <a:p>
            <a:pPr algn="just">
              <a:spcBef>
                <a:spcPct val="20000"/>
              </a:spcBef>
              <a:buClr>
                <a:schemeClr val="tx1"/>
              </a:buClr>
            </a:pPr>
            <a:endParaRPr lang="el-GR" sz="1400" dirty="0" smtClean="0">
              <a:latin typeface="Corbel" pitchFamily="34" charset="0"/>
            </a:endParaRPr>
          </a:p>
          <a:p>
            <a:pPr algn="just">
              <a:spcBef>
                <a:spcPct val="20000"/>
              </a:spcBef>
              <a:buClr>
                <a:schemeClr val="tx1"/>
              </a:buClr>
            </a:pPr>
            <a:endParaRPr lang="en-US" sz="1400" dirty="0" smtClean="0">
              <a:latin typeface="Corbel" pitchFamily="34" charset="0"/>
            </a:endParaRPr>
          </a:p>
          <a:p>
            <a:pPr algn="just">
              <a:spcBef>
                <a:spcPct val="20000"/>
              </a:spcBef>
              <a:buClr>
                <a:schemeClr val="tx1"/>
              </a:buClr>
            </a:pPr>
            <a:endParaRPr lang="en-US" sz="1400" kern="0" dirty="0" smtClean="0">
              <a:latin typeface="Corbel" pitchFamily="34" charset="0"/>
            </a:endParaRPr>
          </a:p>
        </p:txBody>
      </p:sp>
      <p:sp>
        <p:nvSpPr>
          <p:cNvPr id="8"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err="1" smtClean="0">
                <a:solidFill>
                  <a:schemeClr val="bg1"/>
                </a:solidFill>
                <a:latin typeface="Corbel" pitchFamily="34" charset="0"/>
              </a:rPr>
              <a:t>CryptoScent</a:t>
            </a:r>
            <a:r>
              <a:rPr lang="en-US" sz="2000" kern="0" dirty="0" smtClean="0">
                <a:solidFill>
                  <a:schemeClr val="bg1"/>
                </a:solidFill>
                <a:latin typeface="Corbel" pitchFamily="34" charset="0"/>
              </a:rPr>
              <a:t>®</a:t>
            </a:r>
          </a:p>
        </p:txBody>
      </p:sp>
      <p:pic>
        <p:nvPicPr>
          <p:cNvPr id="4098" name="Picture 2" descr="\\srv1\Users\spring07\Desktop\E2 AROMA\E2 AROMA\PRODUCTS\DISPENSERS\Smart Air_Maxi.JPG"/>
          <p:cNvPicPr>
            <a:picLocks noChangeAspect="1" noChangeArrowheads="1"/>
          </p:cNvPicPr>
          <p:nvPr/>
        </p:nvPicPr>
        <p:blipFill>
          <a:blip r:embed="rId3" cstate="print"/>
          <a:srcRect/>
          <a:stretch>
            <a:fillRect/>
          </a:stretch>
        </p:blipFill>
        <p:spPr bwMode="auto">
          <a:xfrm>
            <a:off x="642910" y="2428868"/>
            <a:ext cx="2516760" cy="3173413"/>
          </a:xfrm>
          <a:prstGeom prst="rect">
            <a:avLst/>
          </a:prstGeom>
          <a:noFill/>
          <a:effectLst>
            <a:glow rad="63500">
              <a:schemeClr val="accent1">
                <a:satMod val="175000"/>
                <a:alpha val="40000"/>
              </a:schemeClr>
            </a:glow>
          </a:effectLst>
          <a:scene3d>
            <a:camera prst="orthographicFront"/>
            <a:lightRig rig="threePt" dir="t"/>
          </a:scene3d>
          <a:sp3d>
            <a:bevelT/>
          </a:sp3d>
        </p:spPr>
      </p:pic>
      <p:sp>
        <p:nvSpPr>
          <p:cNvPr id="11" name="Slide Number Placeholder 6"/>
          <p:cNvSpPr>
            <a:spLocks noGrp="1"/>
          </p:cNvSpPr>
          <p:nvPr>
            <p:ph type="sldNum" sz="quarter" idx="12"/>
          </p:nvPr>
        </p:nvSpPr>
        <p:spPr>
          <a:xfrm>
            <a:off x="8763000" y="6400800"/>
            <a:ext cx="381000" cy="457200"/>
          </a:xfrm>
          <a:solidFill>
            <a:schemeClr val="tx1"/>
          </a:solidFill>
        </p:spPr>
        <p:txBody>
          <a:bodyPr/>
          <a:lstStyle/>
          <a:p>
            <a:fld id="{B6F15528-21DE-4FAA-801E-634DDDAF4B2B}" type="slidenum">
              <a:rPr lang="en-US" smtClean="0">
                <a:solidFill>
                  <a:schemeClr val="bg1"/>
                </a:solidFill>
                <a:latin typeface="Bookman Old Style" pitchFamily="18" charset="0"/>
              </a:rPr>
              <a:pPr/>
              <a:t>4</a:t>
            </a:fld>
            <a:endParaRPr lang="en-US" dirty="0">
              <a:solidFill>
                <a:schemeClr val="bg1"/>
              </a:solidFill>
              <a:latin typeface="Bookman Old Style" pitchFamily="18" charset="0"/>
            </a:endParaRPr>
          </a:p>
        </p:txBody>
      </p:sp>
      <p:sp>
        <p:nvSpPr>
          <p:cNvPr id="10"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25" name="Title 1"/>
          <p:cNvSpPr txBox="1">
            <a:spLocks/>
          </p:cNvSpPr>
          <p:nvPr/>
        </p:nvSpPr>
        <p:spPr>
          <a:xfrm>
            <a:off x="457200" y="1828800"/>
            <a:ext cx="8258204" cy="4495800"/>
          </a:xfrm>
          <a:prstGeom prst="rect">
            <a:avLst/>
          </a:prstGeom>
        </p:spPr>
        <p:txBody>
          <a:bodyPr vert="horz" lIns="91440" tIns="45720" rIns="91440" bIns="45720" rtlCol="0" anchor="ctr">
            <a:noAutofit/>
          </a:bodyPr>
          <a:lstStyle/>
          <a:p>
            <a:pPr algn="ctr">
              <a:spcBef>
                <a:spcPct val="0"/>
              </a:spcBef>
              <a:defRPr/>
            </a:pPr>
            <a:r>
              <a:rPr lang="en-US" sz="1600" b="1" kern="0" dirty="0" smtClean="0">
                <a:solidFill>
                  <a:schemeClr val="bg1"/>
                </a:solidFill>
                <a:latin typeface="Corbel" pitchFamily="34" charset="0"/>
              </a:rPr>
              <a:t> </a:t>
            </a:r>
          </a:p>
          <a:p>
            <a:pPr algn="just"/>
            <a:r>
              <a:rPr lang="en-US" sz="1600" kern="0" dirty="0" smtClean="0">
                <a:solidFill>
                  <a:schemeClr val="bg1"/>
                </a:solidFill>
                <a:latin typeface="Corbel" pitchFamily="34" charset="0"/>
              </a:rPr>
              <a:t>Aero Diffusion appliances of </a:t>
            </a:r>
            <a:r>
              <a:rPr lang="en-US" sz="1600" b="1" kern="0" dirty="0" smtClean="0">
                <a:solidFill>
                  <a:srgbClr val="0070C0"/>
                </a:solidFill>
                <a:latin typeface="Corbel" pitchFamily="34" charset="0"/>
              </a:rPr>
              <a:t>Spring Air </a:t>
            </a:r>
            <a:r>
              <a:rPr lang="en-US" sz="1600" kern="0" dirty="0" smtClean="0">
                <a:solidFill>
                  <a:schemeClr val="bg1"/>
                </a:solidFill>
                <a:latin typeface="Corbel" pitchFamily="34" charset="0"/>
              </a:rPr>
              <a:t>thanks to the patented diffusion system that they use, they can ensure the conversion  of the liquid fragrance into ultra fine droplets ,distributing them at an average of 1.000 nanometers (1 micrometer </a:t>
            </a:r>
            <a:r>
              <a:rPr lang="el-GR" sz="1600" kern="0" dirty="0" smtClean="0">
                <a:solidFill>
                  <a:schemeClr val="bg1"/>
                </a:solidFill>
                <a:latin typeface="Corbel" pitchFamily="34" charset="0"/>
              </a:rPr>
              <a:t>μ</a:t>
            </a:r>
            <a:r>
              <a:rPr lang="en-US" sz="1600" kern="0" dirty="0" smtClean="0">
                <a:solidFill>
                  <a:schemeClr val="bg1"/>
                </a:solidFill>
                <a:latin typeface="Corbel" pitchFamily="34" charset="0"/>
              </a:rPr>
              <a:t>m</a:t>
            </a:r>
            <a:r>
              <a:rPr lang="el-GR" sz="1600" kern="0" dirty="0" smtClean="0">
                <a:solidFill>
                  <a:schemeClr val="bg1"/>
                </a:solidFill>
                <a:latin typeface="Corbel" pitchFamily="34" charset="0"/>
              </a:rPr>
              <a:t>) </a:t>
            </a:r>
            <a:r>
              <a:rPr lang="en-US" sz="1600" kern="0" dirty="0" smtClean="0">
                <a:solidFill>
                  <a:schemeClr val="bg1"/>
                </a:solidFill>
                <a:latin typeface="Corbel" pitchFamily="34" charset="0"/>
              </a:rPr>
              <a:t>in diameter.</a:t>
            </a:r>
          </a:p>
          <a:p>
            <a:pPr algn="just"/>
            <a:endParaRPr lang="en-US" sz="1600" kern="0" dirty="0" smtClean="0">
              <a:solidFill>
                <a:schemeClr val="bg1"/>
              </a:solidFill>
              <a:latin typeface="Corbel" pitchFamily="34" charset="0"/>
            </a:endParaRPr>
          </a:p>
          <a:p>
            <a:pPr algn="just"/>
            <a:r>
              <a:rPr lang="en-US" sz="1600" kern="0" dirty="0" smtClean="0">
                <a:solidFill>
                  <a:schemeClr val="bg1"/>
                </a:solidFill>
                <a:latin typeface="Corbel" pitchFamily="34" charset="0"/>
              </a:rPr>
              <a:t>What can be characterized as being unique concerning the </a:t>
            </a:r>
            <a:r>
              <a:rPr lang="en-US" sz="1600" b="1" i="1" kern="0" dirty="0" smtClean="0">
                <a:solidFill>
                  <a:schemeClr val="bg1"/>
                </a:solidFill>
              </a:rPr>
              <a:t>Aero Diffusion Technology</a:t>
            </a:r>
            <a:r>
              <a:rPr lang="en-US" sz="1600" b="1" i="1" kern="0" dirty="0" smtClean="0">
                <a:solidFill>
                  <a:schemeClr val="bg1"/>
                </a:solidFill>
                <a:latin typeface="Calibri"/>
              </a:rPr>
              <a:t>®</a:t>
            </a:r>
            <a:r>
              <a:rPr lang="en-US" sz="1600" b="1" i="1" kern="0" dirty="0" smtClean="0">
                <a:solidFill>
                  <a:schemeClr val="bg1"/>
                </a:solidFill>
              </a:rPr>
              <a:t> </a:t>
            </a:r>
            <a:r>
              <a:rPr lang="en-US" sz="1600" kern="0" dirty="0" smtClean="0">
                <a:solidFill>
                  <a:schemeClr val="bg1"/>
                </a:solidFill>
                <a:latin typeface="Corbel" pitchFamily="34" charset="0"/>
              </a:rPr>
              <a:t>is the small droplet diameter and the extra light weight of the droplet that can ensure uniform scent distribution.</a:t>
            </a:r>
          </a:p>
          <a:p>
            <a:pPr algn="just"/>
            <a:endParaRPr lang="en-US" sz="1600" kern="0" dirty="0" smtClean="0">
              <a:solidFill>
                <a:schemeClr val="bg1"/>
              </a:solidFill>
              <a:latin typeface="Corbel" pitchFamily="34" charset="0"/>
            </a:endParaRPr>
          </a:p>
          <a:p>
            <a:pPr algn="just"/>
            <a:r>
              <a:rPr lang="en-US" sz="1600" kern="0" dirty="0" smtClean="0">
                <a:solidFill>
                  <a:schemeClr val="bg1"/>
                </a:solidFill>
                <a:latin typeface="Corbel" pitchFamily="34" charset="0"/>
              </a:rPr>
              <a:t>In performance terms, Aero technology droplets convert liquid into vapor very fast. This ensures the absence of residues on surfaces within the scented area. Very important parameter is that the scent effect, which is created, cause very low concentration of fragrance in the air, usually less than 1PPM which is below the international standards for allergic response.</a:t>
            </a:r>
          </a:p>
          <a:p>
            <a:pPr algn="just"/>
            <a:endParaRPr lang="en-US" sz="1600" kern="0" dirty="0" smtClean="0">
              <a:solidFill>
                <a:schemeClr val="bg1"/>
              </a:solidFill>
              <a:latin typeface="Corbel" pitchFamily="34" charset="0"/>
            </a:endParaRPr>
          </a:p>
          <a:p>
            <a:pPr algn="just"/>
            <a:r>
              <a:rPr lang="en-US" sz="1600" kern="0" dirty="0" smtClean="0">
                <a:solidFill>
                  <a:schemeClr val="bg1"/>
                </a:solidFill>
                <a:latin typeface="Corbel" pitchFamily="34" charset="0"/>
              </a:rPr>
              <a:t>The perfect diffusion of the fragrance into the area can be achieved with the complete programming of the devices. Each device can be programmed for every day separately into two different zones. Thus, given that capability, the aromatization of each space is feasible.</a:t>
            </a:r>
            <a:endParaRPr lang="en-US" sz="1600" b="1" i="1" kern="0" dirty="0" smtClean="0">
              <a:solidFill>
                <a:schemeClr val="bg1"/>
              </a:solidFill>
              <a:latin typeface="Corbel" pitchFamily="34" charset="0"/>
            </a:endParaRPr>
          </a:p>
          <a:p>
            <a:pPr algn="just"/>
            <a:endParaRPr lang="en-US" sz="1600" b="1" i="1" kern="0" dirty="0" smtClean="0">
              <a:solidFill>
                <a:schemeClr val="bg1"/>
              </a:solidFill>
            </a:endParaRPr>
          </a:p>
          <a:p>
            <a:pPr algn="just"/>
            <a:endParaRPr lang="en-US" sz="1600" b="1" dirty="0" smtClean="0">
              <a:solidFill>
                <a:schemeClr val="bg1"/>
              </a:solidFill>
            </a:endParaRPr>
          </a:p>
        </p:txBody>
      </p:sp>
      <p:sp>
        <p:nvSpPr>
          <p:cNvPr id="12"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Technology </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25" name="Title 1"/>
          <p:cNvSpPr txBox="1">
            <a:spLocks/>
          </p:cNvSpPr>
          <p:nvPr/>
        </p:nvSpPr>
        <p:spPr>
          <a:xfrm>
            <a:off x="457200" y="1828800"/>
            <a:ext cx="8258204" cy="4495800"/>
          </a:xfrm>
          <a:prstGeom prst="rect">
            <a:avLst/>
          </a:prstGeom>
        </p:spPr>
        <p:txBody>
          <a:bodyPr vert="horz" lIns="91440" tIns="45720" rIns="91440" bIns="45720" rtlCol="0" anchor="ctr">
            <a:noAutofit/>
          </a:bodyPr>
          <a:lstStyle/>
          <a:p>
            <a:pPr algn="ctr">
              <a:spcBef>
                <a:spcPct val="0"/>
              </a:spcBef>
              <a:defRPr/>
            </a:pPr>
            <a:r>
              <a:rPr lang="en-US" sz="1600" b="1" kern="0" dirty="0" smtClean="0">
                <a:solidFill>
                  <a:schemeClr val="bg1"/>
                </a:solidFill>
              </a:rPr>
              <a:t> </a:t>
            </a:r>
          </a:p>
          <a:p>
            <a:pPr marL="342900" indent="-342900" algn="just">
              <a:buFont typeface="+mj-lt"/>
              <a:buAutoNum type="arabicPeriod"/>
            </a:pPr>
            <a:r>
              <a:rPr lang="en-US" sz="1600" kern="0" dirty="0" smtClean="0">
                <a:solidFill>
                  <a:schemeClr val="bg1"/>
                </a:solidFill>
                <a:latin typeface="Corbel" pitchFamily="34" charset="0"/>
              </a:rPr>
              <a:t>The appliance must be operated in an upright or vertical position and firmly attached to a vertical surface such as a wall or a duct.</a:t>
            </a:r>
          </a:p>
          <a:p>
            <a:pPr marL="342900" indent="-342900" algn="just">
              <a:buFont typeface="+mj-lt"/>
              <a:buAutoNum type="arabicPeriod"/>
            </a:pPr>
            <a:r>
              <a:rPr lang="en-US" sz="1600" kern="0" dirty="0" smtClean="0">
                <a:solidFill>
                  <a:schemeClr val="bg1"/>
                </a:solidFill>
                <a:latin typeface="Corbel" pitchFamily="34" charset="0"/>
              </a:rPr>
              <a:t>The appliance should NOT be used with the door in the open position. The door is opened only to perform a cartridge or program change.</a:t>
            </a:r>
          </a:p>
          <a:p>
            <a:pPr marL="342900" indent="-342900" algn="just">
              <a:buFont typeface="+mj-lt"/>
              <a:buAutoNum type="arabicPeriod"/>
            </a:pPr>
            <a:r>
              <a:rPr lang="en-US" sz="1600" kern="0" dirty="0" smtClean="0">
                <a:solidFill>
                  <a:schemeClr val="bg1"/>
                </a:solidFill>
                <a:latin typeface="Corbel" pitchFamily="34" charset="0"/>
              </a:rPr>
              <a:t>NEVER put your nose to the output of </a:t>
            </a:r>
            <a:r>
              <a:rPr lang="en-US" sz="1600" kern="0" dirty="0" err="1" smtClean="0">
                <a:solidFill>
                  <a:schemeClr val="bg1"/>
                </a:solidFill>
                <a:latin typeface="Corbel" pitchFamily="34" charset="0"/>
              </a:rPr>
              <a:t>CryptoScent</a:t>
            </a:r>
            <a:r>
              <a:rPr lang="en-US" sz="1600" kern="0" dirty="0" smtClean="0">
                <a:solidFill>
                  <a:schemeClr val="bg1"/>
                </a:solidFill>
                <a:latin typeface="Corbel" pitchFamily="34" charset="0"/>
              </a:rPr>
              <a:t>®. Within 12 inches of the output, the fragrance is highly concentrated. The improper inhalation of high concentrations of fragrance may cause irritation in eyes and respiratory. </a:t>
            </a:r>
          </a:p>
          <a:p>
            <a:pPr marL="342900" indent="-342900" algn="just">
              <a:buFont typeface="+mj-lt"/>
              <a:buAutoNum type="arabicPeriod"/>
            </a:pPr>
            <a:r>
              <a:rPr lang="en-US" sz="1600" kern="0" dirty="0" smtClean="0">
                <a:solidFill>
                  <a:schemeClr val="bg1"/>
                </a:solidFill>
                <a:latin typeface="Corbel" pitchFamily="34" charset="0"/>
              </a:rPr>
              <a:t>The appliance is built to be plugged into an 110VAC or 220VAC power outlet. The UL and CE compliant power supply converts power to 12V DC to power the appliance.</a:t>
            </a:r>
          </a:p>
          <a:p>
            <a:pPr marL="342900" indent="-342900" algn="just">
              <a:buFont typeface="+mj-lt"/>
              <a:buAutoNum type="arabicPeriod"/>
            </a:pPr>
            <a:r>
              <a:rPr lang="en-US" sz="1600" kern="0" dirty="0" smtClean="0">
                <a:solidFill>
                  <a:schemeClr val="bg1"/>
                </a:solidFill>
                <a:latin typeface="Corbel" pitchFamily="34" charset="0"/>
              </a:rPr>
              <a:t>Unplug before cleaning</a:t>
            </a:r>
          </a:p>
          <a:p>
            <a:pPr marL="342900" indent="-342900" algn="just"/>
            <a:endParaRPr lang="en-US" sz="1600" kern="0" dirty="0" smtClean="0">
              <a:solidFill>
                <a:schemeClr val="bg1"/>
              </a:solidFill>
            </a:endParaRPr>
          </a:p>
          <a:p>
            <a:pPr algn="just"/>
            <a:endParaRPr lang="en-US" sz="1600" b="1" i="1" kern="0" dirty="0" smtClean="0">
              <a:solidFill>
                <a:schemeClr val="bg1"/>
              </a:solidFill>
            </a:endParaRPr>
          </a:p>
          <a:p>
            <a:pPr algn="just"/>
            <a:endParaRPr lang="en-US" sz="1600" b="1" dirty="0" smtClean="0">
              <a:solidFill>
                <a:schemeClr val="bg1"/>
              </a:solidFill>
            </a:endParaRPr>
          </a:p>
        </p:txBody>
      </p:sp>
      <p:sp>
        <p:nvSpPr>
          <p:cNvPr id="12"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err="1" smtClean="0">
                <a:solidFill>
                  <a:schemeClr val="bg1"/>
                </a:solidFill>
                <a:latin typeface="Corbel" pitchFamily="34" charset="0"/>
              </a:rPr>
              <a:t>CryptoScent</a:t>
            </a:r>
            <a:r>
              <a:rPr lang="en-US" sz="2000" kern="0" dirty="0" smtClean="0">
                <a:solidFill>
                  <a:schemeClr val="bg1"/>
                </a:solidFill>
                <a:latin typeface="Corbel" pitchFamily="34" charset="0"/>
              </a:rPr>
              <a:t>® Appliance Precautions </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25" name="Title 1"/>
          <p:cNvSpPr txBox="1">
            <a:spLocks/>
          </p:cNvSpPr>
          <p:nvPr/>
        </p:nvSpPr>
        <p:spPr>
          <a:xfrm>
            <a:off x="457200" y="1828800"/>
            <a:ext cx="8258204" cy="4495800"/>
          </a:xfrm>
          <a:prstGeom prst="rect">
            <a:avLst/>
          </a:prstGeom>
        </p:spPr>
        <p:txBody>
          <a:bodyPr vert="horz" lIns="91440" tIns="45720" rIns="91440" bIns="45720" rtlCol="0" anchor="ctr">
            <a:noAutofit/>
          </a:bodyPr>
          <a:lstStyle/>
          <a:p>
            <a:pPr algn="ctr">
              <a:spcBef>
                <a:spcPct val="0"/>
              </a:spcBef>
              <a:defRPr/>
            </a:pPr>
            <a:r>
              <a:rPr lang="en-US" sz="1600" b="1" kern="0" dirty="0" smtClean="0">
                <a:solidFill>
                  <a:schemeClr val="bg1"/>
                </a:solidFill>
                <a:latin typeface="Corbel" pitchFamily="34" charset="0"/>
              </a:rPr>
              <a:t> </a:t>
            </a:r>
          </a:p>
          <a:p>
            <a:pPr marL="342900" indent="-342900" algn="just"/>
            <a:r>
              <a:rPr lang="en-US" sz="1600" b="1" kern="0" dirty="0" smtClean="0">
                <a:solidFill>
                  <a:schemeClr val="bg1"/>
                </a:solidFill>
                <a:latin typeface="Corbel" pitchFamily="34" charset="0"/>
              </a:rPr>
              <a:t>Changing the Cartridge</a:t>
            </a:r>
          </a:p>
          <a:p>
            <a:pPr marL="342900" indent="-342900" algn="just"/>
            <a:endParaRPr lang="en-US" sz="1600" b="1" kern="0" dirty="0" smtClean="0">
              <a:solidFill>
                <a:schemeClr val="bg1"/>
              </a:solidFill>
              <a:latin typeface="Corbel" pitchFamily="34" charset="0"/>
            </a:endParaRPr>
          </a:p>
          <a:p>
            <a:pPr marL="342900" indent="-342900" algn="just">
              <a:buFont typeface="+mj-lt"/>
              <a:buAutoNum type="arabicPeriod"/>
            </a:pPr>
            <a:r>
              <a:rPr lang="en-US" sz="1600" kern="0" dirty="0" smtClean="0">
                <a:solidFill>
                  <a:schemeClr val="bg1"/>
                </a:solidFill>
                <a:latin typeface="Corbel" pitchFamily="34" charset="0"/>
              </a:rPr>
              <a:t>Unlock and open the door to access the cartridge: The door should be opened only to perform a cartridge or programming change. When in use, the doom must be locked.</a:t>
            </a:r>
          </a:p>
          <a:p>
            <a:pPr marL="342900" indent="-342900" algn="just">
              <a:buFont typeface="+mj-lt"/>
              <a:buAutoNum type="arabicPeriod"/>
            </a:pPr>
            <a:r>
              <a:rPr lang="en-US" sz="1600" kern="0" dirty="0" smtClean="0">
                <a:solidFill>
                  <a:schemeClr val="bg1"/>
                </a:solidFill>
                <a:latin typeface="Corbel" pitchFamily="34" charset="0"/>
              </a:rPr>
              <a:t>Detach metal hose connector from the cartridge output port (located on the top of the cartridge head). This is done by unscrewing the metal connector from the cartridge output port and pulling out.</a:t>
            </a:r>
          </a:p>
          <a:p>
            <a:pPr marL="342900" indent="-342900" algn="just">
              <a:buFont typeface="+mj-lt"/>
              <a:buAutoNum type="arabicPeriod"/>
            </a:pPr>
            <a:r>
              <a:rPr lang="en-US" sz="1600" kern="0" dirty="0" smtClean="0">
                <a:solidFill>
                  <a:schemeClr val="bg1"/>
                </a:solidFill>
                <a:latin typeface="Corbel" pitchFamily="34" charset="0"/>
              </a:rPr>
              <a:t>Remove air nozzle (located on the top of the cartridge head)</a:t>
            </a:r>
          </a:p>
          <a:p>
            <a:pPr marL="342900" indent="-342900" algn="just">
              <a:buFont typeface="+mj-lt"/>
              <a:buAutoNum type="arabicPeriod"/>
            </a:pPr>
            <a:r>
              <a:rPr lang="en-US" sz="1600" kern="0" dirty="0" smtClean="0">
                <a:solidFill>
                  <a:schemeClr val="bg1"/>
                </a:solidFill>
                <a:latin typeface="Corbel" pitchFamily="34" charset="0"/>
              </a:rPr>
              <a:t>Remove old cartridge from appliance enclosure</a:t>
            </a:r>
          </a:p>
          <a:p>
            <a:pPr marL="342900" indent="-342900" algn="just">
              <a:buFont typeface="+mj-lt"/>
              <a:buAutoNum type="arabicPeriod"/>
            </a:pPr>
            <a:r>
              <a:rPr lang="en-US" sz="1600" kern="0" dirty="0" smtClean="0">
                <a:solidFill>
                  <a:schemeClr val="bg1"/>
                </a:solidFill>
                <a:latin typeface="Corbel" pitchFamily="34" charset="0"/>
              </a:rPr>
              <a:t>Insert air nozzle on the new cartridge</a:t>
            </a:r>
          </a:p>
          <a:p>
            <a:pPr marL="342900" indent="-342900" algn="just">
              <a:buFont typeface="+mj-lt"/>
              <a:buAutoNum type="arabicPeriod"/>
            </a:pPr>
            <a:r>
              <a:rPr lang="en-US" sz="1600" kern="0" dirty="0" smtClean="0">
                <a:solidFill>
                  <a:schemeClr val="bg1"/>
                </a:solidFill>
                <a:latin typeface="Corbel" pitchFamily="34" charset="0"/>
              </a:rPr>
              <a:t>Install new cartridge, place and tighten metal hose connector firmly on cartridge output port</a:t>
            </a:r>
          </a:p>
          <a:p>
            <a:pPr marL="342900" indent="-342900" algn="just">
              <a:buFont typeface="+mj-lt"/>
              <a:buAutoNum type="arabicPeriod"/>
            </a:pPr>
            <a:r>
              <a:rPr lang="en-US" sz="1600" kern="0" dirty="0" smtClean="0">
                <a:solidFill>
                  <a:schemeClr val="bg1"/>
                </a:solidFill>
                <a:latin typeface="Corbel" pitchFamily="34" charset="0"/>
              </a:rPr>
              <a:t>Close the door and the device to secure</a:t>
            </a:r>
          </a:p>
          <a:p>
            <a:pPr marL="342900" indent="-342900" algn="just"/>
            <a:endParaRPr lang="en-US" sz="1600" kern="0" dirty="0" smtClean="0">
              <a:solidFill>
                <a:schemeClr val="bg1"/>
              </a:solidFill>
              <a:latin typeface="Corbel" pitchFamily="34" charset="0"/>
            </a:endParaRPr>
          </a:p>
          <a:p>
            <a:pPr algn="just"/>
            <a:endParaRPr lang="en-US" sz="1600" b="1" i="1" kern="0" dirty="0" smtClean="0">
              <a:solidFill>
                <a:schemeClr val="bg1"/>
              </a:solidFill>
              <a:latin typeface="Corbel" pitchFamily="34" charset="0"/>
            </a:endParaRPr>
          </a:p>
          <a:p>
            <a:pPr algn="just"/>
            <a:endParaRPr lang="en-US" sz="1600" b="1" dirty="0" smtClean="0">
              <a:solidFill>
                <a:schemeClr val="bg1"/>
              </a:solidFill>
              <a:latin typeface="Corbel" pitchFamily="34" charset="0"/>
            </a:endParaRPr>
          </a:p>
        </p:txBody>
      </p:sp>
      <p:sp>
        <p:nvSpPr>
          <p:cNvPr id="12"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General Maintenance</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25" name="Title 1"/>
          <p:cNvSpPr txBox="1">
            <a:spLocks/>
          </p:cNvSpPr>
          <p:nvPr/>
        </p:nvSpPr>
        <p:spPr>
          <a:xfrm>
            <a:off x="457200" y="1828800"/>
            <a:ext cx="8258204" cy="814382"/>
          </a:xfrm>
          <a:prstGeom prst="rect">
            <a:avLst/>
          </a:prstGeom>
        </p:spPr>
        <p:txBody>
          <a:bodyPr vert="horz" lIns="91440" tIns="45720" rIns="91440" bIns="45720" rtlCol="0" anchor="ctr">
            <a:noAutofit/>
          </a:bodyPr>
          <a:lstStyle/>
          <a:p>
            <a:pPr marL="342900" indent="-342900" algn="just">
              <a:buFontTx/>
              <a:buAutoNum type="arabicParenR"/>
            </a:pPr>
            <a:r>
              <a:rPr lang="en-US" sz="1600" dirty="0" smtClean="0">
                <a:solidFill>
                  <a:schemeClr val="bg1"/>
                </a:solidFill>
                <a:latin typeface="Corbel" pitchFamily="34" charset="0"/>
              </a:rPr>
              <a:t>We press </a:t>
            </a:r>
            <a:r>
              <a:rPr lang="en-US" sz="1600" b="1" dirty="0" smtClean="0">
                <a:solidFill>
                  <a:srgbClr val="0070C0"/>
                </a:solidFill>
                <a:latin typeface="Corbel" pitchFamily="34" charset="0"/>
              </a:rPr>
              <a:t>CLOCK</a:t>
            </a:r>
            <a:r>
              <a:rPr lang="en-US" sz="1600" dirty="0" smtClean="0">
                <a:solidFill>
                  <a:schemeClr val="bg1"/>
                </a:solidFill>
                <a:latin typeface="Corbel" pitchFamily="34" charset="0"/>
              </a:rPr>
              <a:t> and the indication  HOUR is displayed. Using the </a:t>
            </a:r>
            <a:r>
              <a:rPr lang="en-US" sz="2400" dirty="0" smtClean="0">
                <a:solidFill>
                  <a:srgbClr val="0070C0"/>
                </a:solidFill>
                <a:latin typeface="Corbel" pitchFamily="34" charset="0"/>
              </a:rPr>
              <a:t>+</a:t>
            </a:r>
            <a:r>
              <a:rPr lang="en-US" sz="1600" dirty="0" smtClean="0">
                <a:solidFill>
                  <a:schemeClr val="bg1"/>
                </a:solidFill>
                <a:latin typeface="Corbel" pitchFamily="34" charset="0"/>
              </a:rPr>
              <a:t> button we set HOUR</a:t>
            </a:r>
          </a:p>
        </p:txBody>
      </p:sp>
      <p:sp>
        <p:nvSpPr>
          <p:cNvPr id="12"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Programming</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Title 1"/>
          <p:cNvSpPr txBox="1">
            <a:spLocks/>
          </p:cNvSpPr>
          <p:nvPr/>
        </p:nvSpPr>
        <p:spPr>
          <a:xfrm>
            <a:off x="500034" y="1214422"/>
            <a:ext cx="8258204" cy="814382"/>
          </a:xfrm>
          <a:prstGeom prst="rect">
            <a:avLst/>
          </a:prstGeom>
        </p:spPr>
        <p:txBody>
          <a:bodyPr vert="horz" lIns="91440" tIns="45720" rIns="91440" bIns="45720" rtlCol="0" anchor="ctr">
            <a:noAutofit/>
          </a:bodyPr>
          <a:lstStyle/>
          <a:p>
            <a:pPr marL="342900" indent="-342900" algn="just"/>
            <a:r>
              <a:rPr lang="en-US" sz="1600" b="1" dirty="0" smtClean="0">
                <a:solidFill>
                  <a:schemeClr val="bg1"/>
                </a:solidFill>
                <a:latin typeface="Corbel" pitchFamily="34" charset="0"/>
              </a:rPr>
              <a:t>Day &amp; Time programming</a:t>
            </a:r>
          </a:p>
        </p:txBody>
      </p:sp>
      <p:sp>
        <p:nvSpPr>
          <p:cNvPr id="11" name="Title 1"/>
          <p:cNvSpPr txBox="1">
            <a:spLocks/>
          </p:cNvSpPr>
          <p:nvPr/>
        </p:nvSpPr>
        <p:spPr>
          <a:xfrm>
            <a:off x="428596" y="2643182"/>
            <a:ext cx="8258204"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2)   We press </a:t>
            </a:r>
            <a:r>
              <a:rPr lang="en-US" sz="1600" b="1" dirty="0" smtClean="0">
                <a:solidFill>
                  <a:schemeClr val="bg1"/>
                </a:solidFill>
                <a:latin typeface="Corbel" pitchFamily="34" charset="0"/>
              </a:rPr>
              <a:t>         </a:t>
            </a:r>
            <a:r>
              <a:rPr lang="en-US" sz="1600" dirty="0" smtClean="0">
                <a:solidFill>
                  <a:schemeClr val="bg1"/>
                </a:solidFill>
                <a:latin typeface="Corbel" pitchFamily="34" charset="0"/>
              </a:rPr>
              <a:t> and the indication MINUTES is displayed. Using the </a:t>
            </a:r>
            <a:r>
              <a:rPr lang="en-US" sz="2800" dirty="0" smtClean="0">
                <a:solidFill>
                  <a:srgbClr val="0070C0"/>
                </a:solidFill>
                <a:latin typeface="Corbel" pitchFamily="34" charset="0"/>
              </a:rPr>
              <a:t>+</a:t>
            </a:r>
            <a:r>
              <a:rPr lang="en-US" sz="1600" dirty="0" smtClean="0">
                <a:solidFill>
                  <a:schemeClr val="bg1"/>
                </a:solidFill>
                <a:latin typeface="Corbel" pitchFamily="34" charset="0"/>
              </a:rPr>
              <a:t> button we set MINUTES</a:t>
            </a:r>
          </a:p>
        </p:txBody>
      </p:sp>
      <p:pic>
        <p:nvPicPr>
          <p:cNvPr id="16" name="Picture 4" descr="C:\Documents and Settings\rouki\Επιφάνεια εργασίας\enter.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1785918" y="2857496"/>
            <a:ext cx="500066" cy="250033"/>
          </a:xfrm>
          <a:prstGeom prst="rect">
            <a:avLst/>
          </a:prstGeom>
          <a:noFill/>
          <a:scene3d>
            <a:camera prst="orthographicFront">
              <a:rot lat="0" lon="11099999" rev="0"/>
            </a:camera>
            <a:lightRig rig="threePt" dir="t"/>
          </a:scene3d>
        </p:spPr>
      </p:pic>
      <p:sp>
        <p:nvSpPr>
          <p:cNvPr id="17" name="Title 1"/>
          <p:cNvSpPr txBox="1">
            <a:spLocks/>
          </p:cNvSpPr>
          <p:nvPr/>
        </p:nvSpPr>
        <p:spPr>
          <a:xfrm>
            <a:off x="428596" y="3500438"/>
            <a:ext cx="8258204"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3)   We press          . The days of the week will be shown on the screen. Using the  </a:t>
            </a:r>
            <a:r>
              <a:rPr lang="en-US" sz="2800" dirty="0" smtClean="0">
                <a:solidFill>
                  <a:srgbClr val="0070C0"/>
                </a:solidFill>
                <a:latin typeface="Corbel" pitchFamily="34" charset="0"/>
              </a:rPr>
              <a:t>+</a:t>
            </a:r>
            <a:r>
              <a:rPr lang="en-US" sz="2000" dirty="0" smtClean="0">
                <a:solidFill>
                  <a:srgbClr val="0070C0"/>
                </a:solidFill>
                <a:latin typeface="Corbel" pitchFamily="34" charset="0"/>
              </a:rPr>
              <a:t> </a:t>
            </a:r>
            <a:r>
              <a:rPr lang="en-US" sz="1600" dirty="0" smtClean="0">
                <a:solidFill>
                  <a:schemeClr val="bg1"/>
                </a:solidFill>
                <a:latin typeface="Corbel" pitchFamily="34" charset="0"/>
              </a:rPr>
              <a:t>button</a:t>
            </a:r>
            <a:r>
              <a:rPr lang="en-US" sz="2000" dirty="0" smtClean="0">
                <a:solidFill>
                  <a:srgbClr val="0070C0"/>
                </a:solidFill>
                <a:latin typeface="Corbel" pitchFamily="34" charset="0"/>
              </a:rPr>
              <a:t> </a:t>
            </a:r>
            <a:r>
              <a:rPr lang="en-US" sz="1600" dirty="0" smtClean="0">
                <a:solidFill>
                  <a:schemeClr val="bg1"/>
                </a:solidFill>
                <a:latin typeface="Corbel" pitchFamily="34" charset="0"/>
              </a:rPr>
              <a:t>we move the cursor to the current day </a:t>
            </a:r>
          </a:p>
        </p:txBody>
      </p:sp>
      <p:pic>
        <p:nvPicPr>
          <p:cNvPr id="18" name="Picture 4" descr="C:\Documents and Settings\rouki\Επιφάνεια εργασίας\enter.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1714480" y="3714752"/>
            <a:ext cx="500066" cy="250033"/>
          </a:xfrm>
          <a:prstGeom prst="rect">
            <a:avLst/>
          </a:prstGeom>
          <a:noFill/>
          <a:scene3d>
            <a:camera prst="orthographicFront">
              <a:rot lat="0" lon="11099999" rev="0"/>
            </a:camera>
            <a:lightRig rig="threePt" dir="t"/>
          </a:scene3d>
        </p:spPr>
      </p:pic>
      <p:sp>
        <p:nvSpPr>
          <p:cNvPr id="19" name="Title 1"/>
          <p:cNvSpPr txBox="1">
            <a:spLocks/>
          </p:cNvSpPr>
          <p:nvPr/>
        </p:nvSpPr>
        <p:spPr>
          <a:xfrm>
            <a:off x="428596" y="4286256"/>
            <a:ext cx="8258204"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4)   We press </a:t>
            </a:r>
            <a:r>
              <a:rPr lang="en-US" sz="1600" b="1" dirty="0" smtClean="0">
                <a:solidFill>
                  <a:srgbClr val="0070C0"/>
                </a:solidFill>
                <a:latin typeface="Corbel" pitchFamily="34" charset="0"/>
              </a:rPr>
              <a:t>SET</a:t>
            </a:r>
            <a:r>
              <a:rPr lang="en-US" sz="1600" dirty="0" smtClean="0">
                <a:solidFill>
                  <a:schemeClr val="bg1"/>
                </a:solidFill>
                <a:latin typeface="Corbel" pitchFamily="34" charset="0"/>
              </a:rPr>
              <a:t> and the day &amp; time programming has been completed</a:t>
            </a:r>
          </a:p>
        </p:txBody>
      </p:sp>
      <p:sp>
        <p:nvSpPr>
          <p:cNvPr id="21"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v1\Users\spring07\Desktop\E2 AROMA\ONE HYDE PARK\PHOTOS\arc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0"/>
            <a:ext cx="9144000" cy="6858000"/>
          </a:xfrm>
          <a:prstGeom prst="rect">
            <a:avLst/>
          </a:prstGeom>
          <a:noFill/>
        </p:spPr>
      </p:pic>
      <p:sp>
        <p:nvSpPr>
          <p:cNvPr id="13" name="Text Placeholder 2"/>
          <p:cNvSpPr txBox="1">
            <a:spLocks/>
          </p:cNvSpPr>
          <p:nvPr/>
        </p:nvSpPr>
        <p:spPr>
          <a:xfrm>
            <a:off x="0" y="1143000"/>
            <a:ext cx="9144000" cy="5257800"/>
          </a:xfrm>
          <a:prstGeom prst="rect">
            <a:avLst/>
          </a:prstGeom>
          <a:solidFill>
            <a:schemeClr val="tx1">
              <a:alpha val="70000"/>
            </a:schemeClr>
          </a:solid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l-G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itle 1"/>
          <p:cNvSpPr txBox="1">
            <a:spLocks/>
          </p:cNvSpPr>
          <p:nvPr/>
        </p:nvSpPr>
        <p:spPr>
          <a:xfrm>
            <a:off x="609600" y="685800"/>
            <a:ext cx="4724400" cy="609600"/>
          </a:xfrm>
          <a:prstGeom prst="rect">
            <a:avLst/>
          </a:prstGeom>
        </p:spPr>
        <p:txBody>
          <a:bodyPr vert="horz" lIns="91440" tIns="45720" rIns="91440" bIns="45720" rtlCol="0" anchor="ctr">
            <a:noAutofit/>
          </a:bodyPr>
          <a:lstStyle/>
          <a:p>
            <a:pPr>
              <a:spcBef>
                <a:spcPct val="0"/>
              </a:spcBef>
              <a:defRPr/>
            </a:pPr>
            <a:r>
              <a:rPr lang="en-US" kern="0" dirty="0" smtClean="0">
                <a:solidFill>
                  <a:schemeClr val="bg1"/>
                </a:solidFill>
                <a:latin typeface="Century Gothic" pitchFamily="34" charset="0"/>
              </a:rPr>
              <a:t> </a:t>
            </a:r>
          </a:p>
        </p:txBody>
      </p:sp>
      <p:sp>
        <p:nvSpPr>
          <p:cNvPr id="25" name="Title 1"/>
          <p:cNvSpPr txBox="1">
            <a:spLocks/>
          </p:cNvSpPr>
          <p:nvPr/>
        </p:nvSpPr>
        <p:spPr>
          <a:xfrm>
            <a:off x="457200" y="1828800"/>
            <a:ext cx="8258204" cy="814382"/>
          </a:xfrm>
          <a:prstGeom prst="rect">
            <a:avLst/>
          </a:prstGeom>
        </p:spPr>
        <p:txBody>
          <a:bodyPr vert="horz" lIns="91440" tIns="45720" rIns="91440" bIns="45720" rtlCol="0" anchor="ctr">
            <a:noAutofit/>
          </a:bodyPr>
          <a:lstStyle/>
          <a:p>
            <a:pPr marL="342900" indent="-342900" algn="just">
              <a:buFontTx/>
              <a:buAutoNum type="arabicParenR"/>
            </a:pPr>
            <a:r>
              <a:rPr lang="en-US" sz="1600" dirty="0" smtClean="0">
                <a:solidFill>
                  <a:schemeClr val="bg1"/>
                </a:solidFill>
                <a:latin typeface="Corbel" pitchFamily="34" charset="0"/>
              </a:rPr>
              <a:t>We press </a:t>
            </a:r>
            <a:r>
              <a:rPr lang="en-US" sz="1600" b="1" dirty="0" smtClean="0">
                <a:solidFill>
                  <a:srgbClr val="0070C0"/>
                </a:solidFill>
                <a:latin typeface="Corbel" pitchFamily="34" charset="0"/>
              </a:rPr>
              <a:t>24/7</a:t>
            </a:r>
            <a:r>
              <a:rPr lang="en-US" sz="1600" b="1" dirty="0" smtClean="0">
                <a:solidFill>
                  <a:schemeClr val="bg1"/>
                </a:solidFill>
                <a:latin typeface="Corbel" pitchFamily="34" charset="0"/>
              </a:rPr>
              <a:t> </a:t>
            </a:r>
            <a:r>
              <a:rPr lang="en-US" sz="1600" dirty="0" smtClean="0">
                <a:solidFill>
                  <a:schemeClr val="bg1"/>
                </a:solidFill>
                <a:latin typeface="Corbel" pitchFamily="34" charset="0"/>
              </a:rPr>
              <a:t>for 3 seconds and the indication </a:t>
            </a:r>
            <a:r>
              <a:rPr lang="en-US" sz="2400" dirty="0" smtClean="0">
                <a:solidFill>
                  <a:schemeClr val="bg1"/>
                </a:solidFill>
                <a:latin typeface="Corbel" pitchFamily="34" charset="0"/>
              </a:rPr>
              <a:t>00</a:t>
            </a:r>
            <a:r>
              <a:rPr lang="en-US" sz="1600" dirty="0" smtClean="0">
                <a:solidFill>
                  <a:schemeClr val="bg1"/>
                </a:solidFill>
                <a:latin typeface="Corbel" pitchFamily="34" charset="0"/>
              </a:rPr>
              <a:t> is flashing in the right part of the screen</a:t>
            </a:r>
          </a:p>
        </p:txBody>
      </p:sp>
      <p:sp>
        <p:nvSpPr>
          <p:cNvPr id="15" name="Slide Number Placeholder 6"/>
          <p:cNvSpPr txBox="1">
            <a:spLocks/>
          </p:cNvSpPr>
          <p:nvPr/>
        </p:nvSpPr>
        <p:spPr>
          <a:xfrm>
            <a:off x="8763000" y="6400800"/>
            <a:ext cx="381000" cy="457200"/>
          </a:xfrm>
          <a:prstGeom prst="rect">
            <a:avLst/>
          </a:prstGeom>
          <a:solidFill>
            <a:schemeClr val="tx1"/>
          </a:solid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chemeClr val="bg1"/>
                </a:solidFill>
                <a:effectLst/>
                <a:uLnTx/>
                <a:uFillTx/>
                <a:latin typeface="Bookman Old Styl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Title 1"/>
          <p:cNvSpPr txBox="1">
            <a:spLocks/>
          </p:cNvSpPr>
          <p:nvPr/>
        </p:nvSpPr>
        <p:spPr>
          <a:xfrm>
            <a:off x="500034" y="1214422"/>
            <a:ext cx="8258204" cy="814382"/>
          </a:xfrm>
          <a:prstGeom prst="rect">
            <a:avLst/>
          </a:prstGeom>
        </p:spPr>
        <p:txBody>
          <a:bodyPr vert="horz" lIns="91440" tIns="45720" rIns="91440" bIns="45720" rtlCol="0" anchor="ctr">
            <a:noAutofit/>
          </a:bodyPr>
          <a:lstStyle/>
          <a:p>
            <a:pPr marL="342900" indent="-342900" algn="just"/>
            <a:r>
              <a:rPr lang="en-US" sz="1600" b="1" dirty="0" smtClean="0">
                <a:solidFill>
                  <a:schemeClr val="bg1"/>
                </a:solidFill>
                <a:latin typeface="Corbel" pitchFamily="34" charset="0"/>
              </a:rPr>
              <a:t>24-hour programming</a:t>
            </a:r>
          </a:p>
        </p:txBody>
      </p:sp>
      <p:sp>
        <p:nvSpPr>
          <p:cNvPr id="11" name="Title 1"/>
          <p:cNvSpPr txBox="1">
            <a:spLocks/>
          </p:cNvSpPr>
          <p:nvPr/>
        </p:nvSpPr>
        <p:spPr>
          <a:xfrm>
            <a:off x="428596" y="2643182"/>
            <a:ext cx="8258204"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2)    Using the </a:t>
            </a:r>
            <a:r>
              <a:rPr lang="en-US" sz="2800" dirty="0" smtClean="0">
                <a:solidFill>
                  <a:srgbClr val="0070C0"/>
                </a:solidFill>
                <a:latin typeface="Corbel" pitchFamily="34" charset="0"/>
              </a:rPr>
              <a:t>+</a:t>
            </a:r>
            <a:r>
              <a:rPr lang="en-US" sz="2800" dirty="0" smtClean="0">
                <a:solidFill>
                  <a:schemeClr val="bg1"/>
                </a:solidFill>
                <a:latin typeface="Corbel" pitchFamily="34" charset="0"/>
              </a:rPr>
              <a:t> </a:t>
            </a:r>
            <a:r>
              <a:rPr lang="en-US" sz="1600" dirty="0" smtClean="0">
                <a:solidFill>
                  <a:schemeClr val="bg1"/>
                </a:solidFill>
                <a:latin typeface="Corbel" pitchFamily="34" charset="0"/>
              </a:rPr>
              <a:t>button we choose one of the 49 intensity options that device programming can   give us</a:t>
            </a:r>
          </a:p>
        </p:txBody>
      </p:sp>
      <p:sp>
        <p:nvSpPr>
          <p:cNvPr id="19" name="Title 1"/>
          <p:cNvSpPr txBox="1">
            <a:spLocks/>
          </p:cNvSpPr>
          <p:nvPr/>
        </p:nvSpPr>
        <p:spPr>
          <a:xfrm>
            <a:off x="500034" y="3357562"/>
            <a:ext cx="8258204" cy="814382"/>
          </a:xfrm>
          <a:prstGeom prst="rect">
            <a:avLst/>
          </a:prstGeom>
        </p:spPr>
        <p:txBody>
          <a:bodyPr vert="horz" lIns="91440" tIns="45720" rIns="91440" bIns="45720" rtlCol="0" anchor="ctr">
            <a:noAutofit/>
          </a:bodyPr>
          <a:lstStyle/>
          <a:p>
            <a:pPr marL="342900" indent="-342900" algn="just"/>
            <a:r>
              <a:rPr lang="en-US" sz="1600" dirty="0" smtClean="0">
                <a:solidFill>
                  <a:schemeClr val="bg1"/>
                </a:solidFill>
                <a:latin typeface="Corbel" pitchFamily="34" charset="0"/>
              </a:rPr>
              <a:t>3)     We press </a:t>
            </a:r>
            <a:r>
              <a:rPr lang="en-US" sz="1600" b="1" dirty="0" smtClean="0">
                <a:solidFill>
                  <a:srgbClr val="0070C0"/>
                </a:solidFill>
                <a:latin typeface="Corbel" pitchFamily="34" charset="0"/>
              </a:rPr>
              <a:t>SET</a:t>
            </a:r>
            <a:r>
              <a:rPr lang="en-US" sz="1600" dirty="0" smtClean="0">
                <a:solidFill>
                  <a:schemeClr val="bg1"/>
                </a:solidFill>
                <a:latin typeface="Corbel" pitchFamily="34" charset="0"/>
              </a:rPr>
              <a:t> and the 24-hour programming has been completed</a:t>
            </a:r>
          </a:p>
        </p:txBody>
      </p:sp>
      <p:sp>
        <p:nvSpPr>
          <p:cNvPr id="20" name="Title 1"/>
          <p:cNvSpPr txBox="1">
            <a:spLocks/>
          </p:cNvSpPr>
          <p:nvPr/>
        </p:nvSpPr>
        <p:spPr>
          <a:xfrm>
            <a:off x="500034" y="4857760"/>
            <a:ext cx="8258204" cy="814382"/>
          </a:xfrm>
          <a:prstGeom prst="rect">
            <a:avLst/>
          </a:prstGeom>
        </p:spPr>
        <p:txBody>
          <a:bodyPr vert="horz" lIns="91440" tIns="45720" rIns="91440" bIns="45720" rtlCol="0" anchor="ctr">
            <a:noAutofit/>
          </a:bodyPr>
          <a:lstStyle/>
          <a:p>
            <a:pPr algn="just"/>
            <a:r>
              <a:rPr lang="en-US" sz="1600" b="1" dirty="0" smtClean="0">
                <a:solidFill>
                  <a:schemeClr val="bg1"/>
                </a:solidFill>
                <a:latin typeface="Corbel" pitchFamily="34" charset="0"/>
              </a:rPr>
              <a:t>Note</a:t>
            </a:r>
            <a:r>
              <a:rPr lang="en-US" sz="1600" dirty="0" smtClean="0">
                <a:solidFill>
                  <a:schemeClr val="bg1"/>
                </a:solidFill>
                <a:latin typeface="Corbel" pitchFamily="34" charset="0"/>
              </a:rPr>
              <a:t>: The device has 49 pre-installed programs in which the fragrance intensity can be adjusted. For example , in program 01 the intensity of the fragrance is the lowest and in the program 49 is the highest</a:t>
            </a:r>
          </a:p>
        </p:txBody>
      </p:sp>
      <p:sp>
        <p:nvSpPr>
          <p:cNvPr id="16" name="Text Placeholder 2"/>
          <p:cNvSpPr txBox="1">
            <a:spLocks/>
          </p:cNvSpPr>
          <p:nvPr/>
        </p:nvSpPr>
        <p:spPr>
          <a:xfrm rot="5400000">
            <a:off x="4164820" y="2235978"/>
            <a:ext cx="457200" cy="8786843"/>
          </a:xfrm>
          <a:prstGeom prst="rect">
            <a:avLst/>
          </a:prstGeom>
          <a:solidFill>
            <a:schemeClr val="tx1">
              <a:alpha val="0"/>
            </a:schemeClr>
          </a:solidFill>
        </p:spPr>
        <p:txBody>
          <a:bodyPr vert="vert270" lIns="91440" tIns="45720" rIns="91440" bIns="45720" rtlCol="0" anchor="b">
            <a:normAutofit lnSpcReduction="10000"/>
          </a:bodyPr>
          <a:lstStyle/>
          <a:p>
            <a:pPr algn="r">
              <a:spcBef>
                <a:spcPct val="20000"/>
              </a:spcBef>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lang="en-US" sz="900" dirty="0" smtClean="0">
                <a:solidFill>
                  <a:schemeClr val="bg1"/>
                </a:solidFill>
                <a:latin typeface="Calibri" pitchFamily="34" charset="0"/>
              </a:rPr>
              <a:t>Aero Diffusion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   Technical</a:t>
            </a:r>
            <a:r>
              <a:rPr kumimoji="0" lang="en-US" sz="900" b="0" i="0" u="none" strike="noStrike" kern="1200" cap="none" spc="0" normalizeH="0" noProof="0" dirty="0" smtClean="0">
                <a:ln>
                  <a:noFill/>
                </a:ln>
                <a:solidFill>
                  <a:schemeClr val="bg1"/>
                </a:solidFill>
                <a:effectLst/>
                <a:uLnTx/>
                <a:uFillTx/>
                <a:latin typeface="+mn-lt"/>
                <a:ea typeface="+mn-ea"/>
                <a:cs typeface="+mn-cs"/>
              </a:rPr>
              <a:t> Specifications</a:t>
            </a:r>
            <a:r>
              <a:rPr lang="en-US" sz="900" dirty="0" smtClean="0">
                <a:solidFill>
                  <a:schemeClr val="bg1"/>
                </a:solidFill>
              </a:rPr>
              <a:t> </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2014</a:t>
            </a:r>
            <a:endParaRPr kumimoji="0" lang="el-GR"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Title 1"/>
          <p:cNvSpPr txBox="1">
            <a:spLocks/>
          </p:cNvSpPr>
          <p:nvPr/>
        </p:nvSpPr>
        <p:spPr>
          <a:xfrm>
            <a:off x="4419600" y="533400"/>
            <a:ext cx="4724400" cy="609600"/>
          </a:xfrm>
          <a:prstGeom prst="rect">
            <a:avLst/>
          </a:prstGeom>
          <a:solidFill>
            <a:schemeClr val="tx1"/>
          </a:solidFill>
        </p:spPr>
        <p:txBody>
          <a:bodyPr vert="horz" lIns="91440" tIns="45720" rIns="91440" bIns="45720" rtlCol="0" anchor="ctr">
            <a:noAutofit/>
          </a:bodyPr>
          <a:lstStyle/>
          <a:p>
            <a:pPr algn="ctr">
              <a:spcBef>
                <a:spcPct val="0"/>
              </a:spcBef>
              <a:defRPr/>
            </a:pPr>
            <a:r>
              <a:rPr lang="en-US" sz="2000" kern="0" dirty="0" smtClean="0">
                <a:solidFill>
                  <a:schemeClr val="bg1"/>
                </a:solidFill>
                <a:latin typeface="Corbel" pitchFamily="34" charset="0"/>
              </a:rPr>
              <a:t>Programming</a:t>
            </a: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1240</Words>
  <Application>Microsoft Office PowerPoint</Application>
  <PresentationFormat>Προβολή στην οθόνη (4:3)</PresentationFormat>
  <Paragraphs>264</Paragraphs>
  <Slides>20</Slides>
  <Notes>18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20</vt:i4>
      </vt:variant>
    </vt:vector>
  </HeadingPairs>
  <TitlesOfParts>
    <vt:vector size="27" baseType="lpstr">
      <vt:lpstr>Arial</vt:lpstr>
      <vt:lpstr>Bookman Old Style</vt:lpstr>
      <vt:lpstr>Calibri</vt:lpstr>
      <vt:lpstr>Century Gothic</vt:lpstr>
      <vt:lpstr>Corbel</vt:lpstr>
      <vt:lpstr>Trebuchet MS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Alimos Prime 6</cp:lastModifiedBy>
  <cp:revision>46</cp:revision>
  <dcterms:modified xsi:type="dcterms:W3CDTF">2017-01-02T13:34:19Z</dcterms:modified>
</cp:coreProperties>
</file>